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8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524" r:id="rId3"/>
    <p:sldId id="1907" r:id="rId5"/>
    <p:sldId id="525" r:id="rId6"/>
    <p:sldId id="526" r:id="rId7"/>
    <p:sldId id="527" r:id="rId8"/>
    <p:sldId id="1916" r:id="rId9"/>
    <p:sldId id="528" r:id="rId10"/>
    <p:sldId id="529" r:id="rId11"/>
    <p:sldId id="530" r:id="rId12"/>
    <p:sldId id="1908" r:id="rId13"/>
    <p:sldId id="565" r:id="rId14"/>
    <p:sldId id="1909" r:id="rId15"/>
    <p:sldId id="1910" r:id="rId16"/>
    <p:sldId id="1911" r:id="rId17"/>
    <p:sldId id="1912" r:id="rId18"/>
    <p:sldId id="1913" r:id="rId19"/>
    <p:sldId id="1914" r:id="rId20"/>
    <p:sldId id="1915" r:id="rId21"/>
    <p:sldId id="551" r:id="rId22"/>
    <p:sldId id="546" r:id="rId23"/>
    <p:sldId id="547" r:id="rId24"/>
    <p:sldId id="548" r:id="rId25"/>
    <p:sldId id="549" r:id="rId26"/>
    <p:sldId id="550" r:id="rId27"/>
  </p:sldIdLst>
  <p:sldSz cx="12192000" cy="6858000"/>
  <p:notesSz cx="6858000" cy="9144000"/>
  <p:embeddedFontLst>
    <p:embeddedFont>
      <p:font typeface="微软雅黑" panose="020B0503020204020204" charset="-122"/>
      <p:regular r:id="rId33"/>
    </p:embeddedFont>
    <p:embeddedFont>
      <p:font typeface="等线" panose="02010600030101010101" charset="-122"/>
      <p:regular r:id="rId34"/>
    </p:embeddedFont>
    <p:embeddedFont>
      <p:font typeface="方正小标宋简体" panose="03000509000000000000" pitchFamily="65" charset="-122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  <p:embeddedFont>
      <p:font typeface="Calibri Light" panose="020F0302020204030204" charset="0"/>
      <p:regular r:id="rId40"/>
      <p: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210"/>
    <a:srgbClr val="547371"/>
    <a:srgbClr val="2C6752"/>
    <a:srgbClr val="8DB27B"/>
    <a:srgbClr val="7F7F7F"/>
    <a:srgbClr val="000000"/>
    <a:srgbClr val="01A89C"/>
    <a:srgbClr val="D3CE3D"/>
    <a:srgbClr val="01A8A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1"/>
    <p:restoredTop sz="94719"/>
  </p:normalViewPr>
  <p:slideViewPr>
    <p:cSldViewPr snapToGrid="0" snapToObjects="1" showGuides="1">
      <p:cViewPr varScale="1">
        <p:scale>
          <a:sx n="114" d="100"/>
          <a:sy n="114" d="100"/>
        </p:scale>
        <p:origin x="648" y="108"/>
      </p:cViewPr>
      <p:guideLst>
        <p:guide orient="horz" pos="2188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32.xml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0A88-E29F-4C1F-AA48-CB61B3F2AA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81C4-12F5-495B-A854-ACD7E9FC0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607D-BFFE-4682-BBD3-B0724464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1CE5C-9B1D-4B3A-ADE8-BA1FFFED41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GB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GB"/>
              <a:t>单击此处编辑母版文本样式</a:t>
            </a:r>
            <a:endParaRPr kumimoji="1" lang="zh-CN" altLang="en-GB"/>
          </a:p>
          <a:p>
            <a:pPr lvl="1"/>
            <a:r>
              <a:rPr kumimoji="1" lang="zh-CN" altLang="en-GB"/>
              <a:t>二级</a:t>
            </a:r>
            <a:endParaRPr kumimoji="1" lang="zh-CN" altLang="en-GB"/>
          </a:p>
          <a:p>
            <a:pPr lvl="2"/>
            <a:r>
              <a:rPr kumimoji="1" lang="zh-CN" altLang="en-GB"/>
              <a:t>三级</a:t>
            </a:r>
            <a:endParaRPr kumimoji="1" lang="zh-CN" altLang="en-GB"/>
          </a:p>
          <a:p>
            <a:pPr lvl="3"/>
            <a:r>
              <a:rPr kumimoji="1" lang="zh-CN" altLang="en-GB"/>
              <a:t>四级</a:t>
            </a:r>
            <a:endParaRPr kumimoji="1" lang="zh-CN" altLang="en-GB"/>
          </a:p>
          <a:p>
            <a:pPr lvl="4"/>
            <a:r>
              <a:rPr kumimoji="1" lang="zh-CN" altLang="en-GB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0E6-6C07-094E-B047-8C33985D438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351-6FC0-944A-BD1A-19653779334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0E6-6C07-094E-B047-8C33985D438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351-6FC0-944A-BD1A-19653779334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D44-DAAB-414A-A492-EFC68AF1FE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E243-62B5-48B4-8E62-A2B4B47EFA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357166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1CE6E6-29D2-4F64-82BA-A9D8A16493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3A22-E7D5-4DD3-A93B-2723D02BDA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9147-29B3-4FCC-9B96-C71D3D626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5"/>
            </a:lvl1pPr>
            <a:lvl2pPr marL="450215" indent="0" algn="ctr">
              <a:buNone/>
              <a:defRPr sz="1970"/>
            </a:lvl2pPr>
            <a:lvl3pPr marL="901065" indent="0" algn="ctr">
              <a:buNone/>
              <a:defRPr sz="1775"/>
            </a:lvl3pPr>
            <a:lvl4pPr marL="1351280" indent="0" algn="ctr">
              <a:buNone/>
              <a:defRPr sz="1575"/>
            </a:lvl4pPr>
            <a:lvl5pPr marL="1802130" indent="0" algn="ctr">
              <a:buNone/>
              <a:defRPr sz="1575"/>
            </a:lvl5pPr>
            <a:lvl6pPr marL="2252345" indent="0" algn="ctr">
              <a:buNone/>
              <a:defRPr sz="1575"/>
            </a:lvl6pPr>
            <a:lvl7pPr marL="2703195" indent="0" algn="ctr">
              <a:buNone/>
              <a:defRPr sz="1575"/>
            </a:lvl7pPr>
            <a:lvl8pPr marL="3153410" indent="0" algn="ctr">
              <a:buNone/>
              <a:defRPr sz="1575"/>
            </a:lvl8pPr>
            <a:lvl9pPr marL="3604260" indent="0" algn="ctr">
              <a:buNone/>
              <a:defRPr sz="15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B43-1F60-4150-9E3F-150869E709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E43C-E510-4CFA-A1A7-44BBDB61AF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08760" cy="358775"/>
          </a:xfrm>
          <a:prstGeom prst="rect">
            <a:avLst/>
          </a:prstGeom>
          <a:noFill/>
        </p:spPr>
        <p:txBody>
          <a:bodyPr wrap="none" lIns="91445" tIns="45722" rIns="91445" bIns="45722">
            <a:spAutoFit/>
          </a:bodyPr>
          <a:lstStyle/>
          <a:p>
            <a:pPr defTabSz="685800">
              <a:defRPr/>
            </a:pPr>
            <a:r>
              <a:rPr lang="zh-CN" altLang="en-US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工作完成情况</a:t>
            </a:r>
            <a:endParaRPr lang="zh-CN" altLang="en-US" sz="17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127760" cy="275590"/>
          </a:xfrm>
          <a:prstGeom prst="rect">
            <a:avLst/>
          </a:prstGeom>
          <a:noFill/>
        </p:spPr>
        <p:txBody>
          <a:bodyPr wrap="none" lIns="91445" tIns="45722" rIns="91445" bIns="45722">
            <a:spAutoFit/>
          </a:bodyPr>
          <a:lstStyle/>
          <a:p>
            <a:pPr defTabSz="68580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2" rIns="91445" bIns="45722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banner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3753" y="192193"/>
            <a:ext cx="644313" cy="64431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GB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GB"/>
              <a:t>单击此处编辑母版文本样式</a:t>
            </a:r>
            <a:endParaRPr kumimoji="1" lang="zh-CN" altLang="en-GB"/>
          </a:p>
          <a:p>
            <a:pPr lvl="1"/>
            <a:r>
              <a:rPr kumimoji="1" lang="zh-CN" altLang="en-GB"/>
              <a:t>二级</a:t>
            </a:r>
            <a:endParaRPr kumimoji="1" lang="zh-CN" altLang="en-GB"/>
          </a:p>
          <a:p>
            <a:pPr lvl="2"/>
            <a:r>
              <a:rPr kumimoji="1" lang="zh-CN" altLang="en-GB"/>
              <a:t>三级</a:t>
            </a:r>
            <a:endParaRPr kumimoji="1" lang="zh-CN" altLang="en-GB"/>
          </a:p>
          <a:p>
            <a:pPr lvl="3"/>
            <a:r>
              <a:rPr kumimoji="1" lang="zh-CN" altLang="en-GB"/>
              <a:t>四级</a:t>
            </a:r>
            <a:endParaRPr kumimoji="1" lang="zh-CN" altLang="en-GB"/>
          </a:p>
          <a:p>
            <a:pPr lvl="4"/>
            <a:r>
              <a:rPr kumimoji="1" lang="zh-CN" altLang="en-GB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50E6-6C07-094E-B047-8C33985D438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4351-6FC0-944A-BD1A-19653779334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webp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435735" y="4669155"/>
            <a:ext cx="9592310" cy="1998980"/>
            <a:chOff x="1053854" y="5377531"/>
            <a:chExt cx="9078434" cy="3701143"/>
          </a:xfrm>
        </p:grpSpPr>
        <p:sp>
          <p:nvSpPr>
            <p:cNvPr id="23" name="圆角矩形 22"/>
            <p:cNvSpPr/>
            <p:nvPr/>
          </p:nvSpPr>
          <p:spPr>
            <a:xfrm>
              <a:off x="1053854" y="5377531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376671" y="5865988"/>
              <a:ext cx="8432800" cy="2989941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2" name="文本框 9"/>
          <p:cNvSpPr txBox="1"/>
          <p:nvPr/>
        </p:nvSpPr>
        <p:spPr>
          <a:xfrm>
            <a:off x="1783715" y="4818380"/>
            <a:ext cx="8844915" cy="172910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步骤一：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进入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“浙江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24365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大学生</a:t>
            </a:r>
            <a:r>
              <a:rPr kumimoji="0" lang="zh-CN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就业服务平台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首页，点击右上角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“登录”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选项，选择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“（学生）网签平台入口”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首次登录必须进行生源信息确认。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zh-CN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900430"/>
            <a:ext cx="11407140" cy="384048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164955" y="3328035"/>
            <a:ext cx="1135380" cy="40449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290685" y="4062095"/>
            <a:ext cx="1247775" cy="27749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学生端-----就业协议-----①登录网签平台，申请就业协议书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学生端-----就业协议-----①登录网签平台，申请就业协议书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39215" y="1303655"/>
            <a:ext cx="787590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浙江</a:t>
            </a:r>
            <a:r>
              <a:rPr lang="en-US" altLang="zh-CN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24365</a:t>
            </a:r>
            <a:r>
              <a:rPr lang="zh-CN" altLang="en-US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大学生就业服务平台：</a:t>
            </a:r>
            <a:r>
              <a:rPr lang="en-US" altLang="zh-CN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www.ejobmart.cn</a:t>
            </a:r>
            <a:endParaRPr lang="en-US" altLang="zh-CN" sz="2400" dirty="0">
              <a:solidFill>
                <a:schemeClr val="accent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249893" y="2333134"/>
            <a:ext cx="3774991" cy="348303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7500" lnSpcReduction="10000"/>
          </a:bodyPr>
          <a:lstStyle/>
          <a:p>
            <a:pPr lvl="0" algn="l"/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" panose="020B0500000000000000" charset="-122"/>
                <a:sym typeface="微软雅黑" panose="020B0503020204020204" charset="-122"/>
              </a:rPr>
              <a:t>纸质签约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6078814" y="2745537"/>
            <a:ext cx="3090678" cy="0"/>
          </a:xfrm>
          <a:prstGeom prst="line">
            <a:avLst/>
          </a:prstGeom>
          <a:ln w="15875">
            <a:gradFill>
              <a:gsLst>
                <a:gs pos="0">
                  <a:srgbClr val="6096E6">
                    <a:lumMod val="20000"/>
                    <a:lumOff val="80000"/>
                  </a:srgbClr>
                </a:gs>
                <a:gs pos="64000">
                  <a:srgbClr val="6096E6"/>
                </a:gs>
              </a:gsLst>
              <a:lin ang="0" scaled="0"/>
            </a:gra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17" name="椭圆 16"/>
          <p:cNvSpPr/>
          <p:nvPr>
            <p:custDataLst>
              <p:tags r:id="rId3"/>
            </p:custDataLst>
          </p:nvPr>
        </p:nvSpPr>
        <p:spPr>
          <a:xfrm>
            <a:off x="5338158" y="2100152"/>
            <a:ext cx="778560" cy="778560"/>
          </a:xfrm>
          <a:prstGeom prst="ellipse">
            <a:avLst/>
          </a:prstGeom>
          <a:solidFill>
            <a:srgbClr val="6096E6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5471333" y="2233327"/>
            <a:ext cx="512210" cy="512210"/>
          </a:xfrm>
          <a:prstGeom prst="ellipse">
            <a:avLst/>
          </a:prstGeom>
          <a:ln>
            <a:noFill/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20" name="椭圆 19"/>
          <p:cNvSpPr/>
          <p:nvPr>
            <p:custDataLst>
              <p:tags r:id="rId5"/>
            </p:custDataLst>
          </p:nvPr>
        </p:nvSpPr>
        <p:spPr>
          <a:xfrm>
            <a:off x="5338670" y="4577714"/>
            <a:ext cx="778048" cy="778048"/>
          </a:xfrm>
          <a:prstGeom prst="ellipse">
            <a:avLst/>
          </a:prstGeom>
          <a:solidFill>
            <a:srgbClr val="56CA95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5471845" y="4710889"/>
            <a:ext cx="511698" cy="511698"/>
          </a:xfrm>
          <a:prstGeom prst="ellipse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5495406" y="2280286"/>
            <a:ext cx="464575" cy="2892146"/>
          </a:xfrm>
          <a:prstGeom prst="rect">
            <a:avLst/>
          </a:prstGeom>
          <a:noFill/>
        </p:spPr>
        <p:txBody>
          <a:bodyPr wrap="square" bIns="45720" rtlCol="0">
            <a:normAutofit fontScale="97500"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rgbClr val="FFFFFF"/>
              </a:solidFill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5715657" y="2879736"/>
            <a:ext cx="512" cy="1742322"/>
          </a:xfrm>
          <a:prstGeom prst="line">
            <a:avLst/>
          </a:prstGeom>
          <a:ln w="15875">
            <a:solidFill>
              <a:srgbClr val="FFFFFF">
                <a:lumMod val="85000"/>
              </a:srgbClr>
            </a:solidFill>
            <a:prstDash val="solid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2142490" y="3300903"/>
            <a:ext cx="2991067" cy="348401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0000"/>
          </a:bodyPr>
          <a:lstStyle/>
          <a:p>
            <a:pPr lvl="0" algn="r"/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" panose="020B0500000000000000" charset="-122"/>
                <a:sym typeface="微软雅黑" panose="020B0503020204020204" charset="-122"/>
              </a:rPr>
              <a:t>用人单位是否开通网签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 flipH="1">
            <a:off x="2266944" y="3655735"/>
            <a:ext cx="3090678" cy="0"/>
          </a:xfrm>
          <a:prstGeom prst="line">
            <a:avLst/>
          </a:prstGeom>
          <a:ln w="15875">
            <a:gradFill>
              <a:gsLst>
                <a:gs pos="0">
                  <a:srgbClr val="58B6E5">
                    <a:lumMod val="20000"/>
                    <a:lumOff val="80000"/>
                  </a:srgbClr>
                </a:gs>
                <a:gs pos="64000">
                  <a:srgbClr val="58B6E5"/>
                </a:gs>
              </a:gsLst>
              <a:lin ang="0" scaled="0"/>
            </a:gra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6249892" y="4804111"/>
            <a:ext cx="3774991" cy="348303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l"/>
            <a:r>
              <a:rPr lang="zh-CN" altLang="en-US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" panose="020B0500000000000000" charset="-122"/>
                <a:sym typeface="微软雅黑" panose="020B0503020204020204" charset="-122"/>
              </a:rPr>
              <a:t>线上签约</a:t>
            </a:r>
            <a:endParaRPr lang="zh-CN" altLang="en-US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2"/>
            </p:custDataLst>
          </p:nvPr>
        </p:nvCxnSpPr>
        <p:spPr>
          <a:xfrm>
            <a:off x="6124442" y="5222587"/>
            <a:ext cx="3090678" cy="0"/>
          </a:xfrm>
          <a:prstGeom prst="line">
            <a:avLst/>
          </a:prstGeom>
          <a:ln w="15875">
            <a:gradFill>
              <a:gsLst>
                <a:gs pos="0">
                  <a:srgbClr val="56CA95">
                    <a:lumMod val="20000"/>
                    <a:lumOff val="80000"/>
                  </a:srgbClr>
                </a:gs>
                <a:gs pos="64000">
                  <a:srgbClr val="56CA95"/>
                </a:gs>
              </a:gsLst>
              <a:lin ang="0" scaled="0"/>
            </a:gra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5633210" y="2333134"/>
            <a:ext cx="464575" cy="2892146"/>
          </a:xfrm>
          <a:prstGeom prst="rect">
            <a:avLst/>
          </a:prstGeom>
          <a:noFill/>
        </p:spPr>
        <p:txBody>
          <a:bodyPr wrap="square" bIns="45720" rtlCol="0">
            <a:normAutofit fontScale="97500"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rgbClr val="FFFFFF"/>
              </a:solidFill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09520" y="4799569"/>
            <a:ext cx="415498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rgbClr val="FFFFFF"/>
                </a:solidFill>
                <a:latin typeface="思源黑体 CN" panose="020B0500000000000000" charset="-122"/>
                <a:ea typeface="思源黑体 CN" panose="020B0500000000000000" charset="-122"/>
                <a:cs typeface="思源黑体 CN" panose="020B0500000000000000" charset="-122"/>
                <a:sym typeface="微软雅黑" panose="020B0503020204020204" charset="-122"/>
              </a:rPr>
              <a:t>是</a:t>
            </a:r>
            <a:endParaRPr lang="zh-CN" altLang="en-US" dirty="0">
              <a:solidFill>
                <a:srgbClr val="FFFFFF"/>
              </a:solidFill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/>
          <p:nvPr/>
        </p:nvSpPr>
        <p:spPr>
          <a:xfrm>
            <a:off x="1504315" y="1097915"/>
            <a:ext cx="11083290" cy="475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确认生源：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未确认生源将无法进行签约操作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490" y="1586865"/>
            <a:ext cx="8923055" cy="46908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47596" y="2590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7779" y="15312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4710" y="29845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学生端-----确认生源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8" name="直线连接符 5"/>
          <p:cNvCxnSpPr/>
          <p:nvPr/>
        </p:nvCxnSpPr>
        <p:spPr>
          <a:xfrm>
            <a:off x="854602" y="88663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8468" y="15312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学生端-----线上签约-----①单位登录平台，发出邀约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1282700"/>
            <a:ext cx="4255135" cy="5411470"/>
          </a:xfrm>
          <a:prstGeom prst="rect">
            <a:avLst/>
          </a:prstGeom>
        </p:spPr>
      </p:pic>
      <p:pic>
        <p:nvPicPr>
          <p:cNvPr id="32" name="图片 31" descr="微信截图_20220418101227"/>
          <p:cNvPicPr>
            <a:picLocks noChangeAspect="1"/>
          </p:cNvPicPr>
          <p:nvPr/>
        </p:nvPicPr>
        <p:blipFill>
          <a:blip r:embed="rId2"/>
          <a:srcRect r="-955" b="9022"/>
          <a:stretch>
            <a:fillRect/>
          </a:stretch>
        </p:blipFill>
        <p:spPr>
          <a:xfrm>
            <a:off x="4556125" y="1487065"/>
            <a:ext cx="7519670" cy="49491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" y="1277885"/>
            <a:ext cx="4392295" cy="221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学生端-----线上签约-----①单位登录平台，发出邀约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 descr="微信截图_202204181014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009650"/>
            <a:ext cx="11480800" cy="584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学生端-----线上签约-----②学生登录网签平台应答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微信截图_20220418102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965" y="1028700"/>
            <a:ext cx="8406130" cy="580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学生端-----线上签约-----②学生登录网签平台应答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 descr="微信截图_20220418102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4285" y="1111250"/>
            <a:ext cx="10118725" cy="565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学生端-----线上签约-----③接受邀约后，在线签名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微信截图_20220418102704"/>
          <p:cNvPicPr>
            <a:picLocks noChangeAspect="1"/>
          </p:cNvPicPr>
          <p:nvPr/>
        </p:nvPicPr>
        <p:blipFill>
          <a:blip r:embed="rId1"/>
          <a:srcRect l="13106" t="12941" r="18268" b="16058"/>
          <a:stretch>
            <a:fillRect/>
          </a:stretch>
        </p:blipFill>
        <p:spPr>
          <a:xfrm>
            <a:off x="27305" y="1009650"/>
            <a:ext cx="3647440" cy="2184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6798" t="15362" r="7987" b="7537"/>
          <a:stretch>
            <a:fillRect/>
          </a:stretch>
        </p:blipFill>
        <p:spPr>
          <a:xfrm>
            <a:off x="302895" y="3694430"/>
            <a:ext cx="3096260" cy="2540000"/>
          </a:xfrm>
          <a:prstGeom prst="rect">
            <a:avLst/>
          </a:prstGeom>
        </p:spPr>
      </p:pic>
      <p:sp>
        <p:nvSpPr>
          <p:cNvPr id="15" name="下箭头 8"/>
          <p:cNvSpPr/>
          <p:nvPr/>
        </p:nvSpPr>
        <p:spPr>
          <a:xfrm>
            <a:off x="1579880" y="3076575"/>
            <a:ext cx="455930" cy="598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t="11954" r="451" b="8070"/>
          <a:stretch>
            <a:fillRect/>
          </a:stretch>
        </p:blipFill>
        <p:spPr>
          <a:xfrm>
            <a:off x="4235060" y="1074804"/>
            <a:ext cx="3188970" cy="56940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12332" r="522" b="8320"/>
          <a:stretch>
            <a:fillRect/>
          </a:stretch>
        </p:blipFill>
        <p:spPr>
          <a:xfrm>
            <a:off x="8282305" y="1084580"/>
            <a:ext cx="3256280" cy="5773420"/>
          </a:xfrm>
          <a:prstGeom prst="rect">
            <a:avLst/>
          </a:prstGeom>
        </p:spPr>
      </p:pic>
      <p:sp>
        <p:nvSpPr>
          <p:cNvPr id="18" name="右箭头 6"/>
          <p:cNvSpPr/>
          <p:nvPr/>
        </p:nvSpPr>
        <p:spPr>
          <a:xfrm>
            <a:off x="3399155" y="4493260"/>
            <a:ext cx="835905" cy="4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7"/>
          <p:cNvSpPr/>
          <p:nvPr/>
        </p:nvSpPr>
        <p:spPr>
          <a:xfrm>
            <a:off x="7424029" y="3600450"/>
            <a:ext cx="858275" cy="498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bldLvl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学生端-----线上签约-----④用人单位签署电子印章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90" y="904380"/>
            <a:ext cx="9194334" cy="578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8899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学生端-----线上签约-----⑤签约完成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8681" r="1196" b="24373"/>
          <a:stretch>
            <a:fillRect/>
          </a:stretch>
        </p:blipFill>
        <p:spPr>
          <a:xfrm>
            <a:off x="909320" y="1106805"/>
            <a:ext cx="4683125" cy="5641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5306" r="19584"/>
          <a:stretch>
            <a:fillRect/>
          </a:stretch>
        </p:blipFill>
        <p:spPr>
          <a:xfrm>
            <a:off x="5592445" y="2508250"/>
            <a:ext cx="6289040" cy="291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447596" y="2590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7779" y="15312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4710" y="29845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学生端-----网上签约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8" name="直线连接符 5"/>
          <p:cNvCxnSpPr/>
          <p:nvPr/>
        </p:nvCxnSpPr>
        <p:spPr>
          <a:xfrm>
            <a:off x="854602" y="88663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8468" y="15312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内容占位符 2"/>
          <p:cNvSpPr txBox="1"/>
          <p:nvPr/>
        </p:nvSpPr>
        <p:spPr>
          <a:xfrm>
            <a:off x="858520" y="1306830"/>
            <a:ext cx="11170285" cy="427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学生端功能及操作：</a:t>
            </a:r>
            <a:endParaRPr lang="zh-CN" altLang="en-US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登录：</a:t>
            </a:r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学生生源由学校统一导入，导入后会生成学生账号用于登录。（</a:t>
            </a:r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入口：http://www.ejobmart.cn）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生源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信息确认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生源信息确认后，才可以进行其他操作。</a:t>
            </a:r>
            <a:endParaRPr lang="zh-CN" altLang="en-US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协议书申请：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填写申请理由和拟签约单位，申请协议书。</a:t>
            </a:r>
            <a:endParaRPr lang="zh-CN" altLang="en-US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下载打印协议书：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学校审核通过后会自动生成协议书。</a:t>
            </a:r>
            <a:endParaRPr lang="zh-CN" altLang="en-US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纸质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协议书登记上传：</a:t>
            </a:r>
            <a:r>
              <a:rPr lang="zh-CN" altLang="en-US" sz="1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上传纸质协议书并补充完善</a:t>
            </a:r>
            <a:r>
              <a:rPr lang="zh-CN" altLang="en-US" sz="1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签约信息，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学校审核后自动生成就业方案。</a:t>
            </a:r>
            <a:endParaRPr lang="zh-CN" altLang="en-US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应约：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企业发送签约邀请后，学生可应约</a:t>
            </a: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拒绝。</a:t>
            </a:r>
            <a:endParaRPr lang="zh-CN" altLang="en-US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解约：</a:t>
            </a:r>
            <a:r>
              <a:rPr lang="zh-CN" alt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学生发起解约或应答单位发起的解约，学校审核通过后，自动解约。</a:t>
            </a:r>
            <a:endParaRPr lang="en-US" altLang="zh-CN" sz="180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  <a:buNone/>
            </a:pP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  <a:buNone/>
            </a:pP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51406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969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学生端-----就业协议-----①登录网签平台，申请就业协议书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8412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2278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39215" y="1303655"/>
            <a:ext cx="787590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浙江</a:t>
            </a:r>
            <a:r>
              <a:rPr lang="en-US" altLang="zh-CN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24365</a:t>
            </a:r>
            <a:r>
              <a:rPr lang="zh-CN" altLang="en-US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大学生就业服务平台：</a:t>
            </a:r>
            <a:r>
              <a:rPr lang="en-US" altLang="zh-CN" sz="2400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www.ejobmart.cn</a:t>
            </a:r>
            <a:endParaRPr lang="en-US" altLang="zh-CN" sz="2400" dirty="0">
              <a:solidFill>
                <a:schemeClr val="accent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249893" y="2333134"/>
            <a:ext cx="3774991" cy="348303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7500" lnSpcReduction="10000"/>
          </a:bodyPr>
          <a:lstStyle/>
          <a:p>
            <a:pPr lvl="0" algn="l"/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" panose="020B0500000000000000" charset="-122"/>
                <a:sym typeface="微软雅黑" panose="020B0503020204020204" charset="-122"/>
              </a:rPr>
              <a:t>纸质签约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6078814" y="2745537"/>
            <a:ext cx="3090678" cy="0"/>
          </a:xfrm>
          <a:prstGeom prst="line">
            <a:avLst/>
          </a:prstGeom>
          <a:ln w="15875">
            <a:gradFill>
              <a:gsLst>
                <a:gs pos="0">
                  <a:srgbClr val="6096E6">
                    <a:lumMod val="20000"/>
                    <a:lumOff val="80000"/>
                  </a:srgbClr>
                </a:gs>
                <a:gs pos="64000">
                  <a:srgbClr val="6096E6"/>
                </a:gs>
              </a:gsLst>
              <a:lin ang="0" scaled="0"/>
            </a:gra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17" name="椭圆 16"/>
          <p:cNvSpPr/>
          <p:nvPr>
            <p:custDataLst>
              <p:tags r:id="rId3"/>
            </p:custDataLst>
          </p:nvPr>
        </p:nvSpPr>
        <p:spPr>
          <a:xfrm>
            <a:off x="5338158" y="2100152"/>
            <a:ext cx="778560" cy="778560"/>
          </a:xfrm>
          <a:prstGeom prst="ellipse">
            <a:avLst/>
          </a:prstGeom>
          <a:solidFill>
            <a:srgbClr val="6096E6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5471333" y="2233327"/>
            <a:ext cx="512210" cy="512210"/>
          </a:xfrm>
          <a:prstGeom prst="ellipse">
            <a:avLst/>
          </a:prstGeom>
          <a:ln>
            <a:noFill/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20" name="椭圆 19"/>
          <p:cNvSpPr/>
          <p:nvPr>
            <p:custDataLst>
              <p:tags r:id="rId5"/>
            </p:custDataLst>
          </p:nvPr>
        </p:nvSpPr>
        <p:spPr>
          <a:xfrm>
            <a:off x="5338670" y="4577714"/>
            <a:ext cx="778048" cy="778048"/>
          </a:xfrm>
          <a:prstGeom prst="ellipse">
            <a:avLst/>
          </a:prstGeom>
          <a:solidFill>
            <a:srgbClr val="56CA95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5471845" y="4710889"/>
            <a:ext cx="511698" cy="511698"/>
          </a:xfrm>
          <a:prstGeom prst="ellipse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5495406" y="2280286"/>
            <a:ext cx="464575" cy="2892146"/>
          </a:xfrm>
          <a:prstGeom prst="rect">
            <a:avLst/>
          </a:prstGeom>
          <a:noFill/>
        </p:spPr>
        <p:txBody>
          <a:bodyPr wrap="square" bIns="45720" rtlCol="0">
            <a:normAutofit fontScale="97500"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FFFFFF"/>
                </a:solidFill>
                <a:latin typeface="思源黑体 CN" panose="020B0500000000000000" charset="-122"/>
                <a:ea typeface="思源黑体 CN" panose="020B0500000000000000" charset="-122"/>
                <a:cs typeface="思源黑体 CN" panose="020B0500000000000000" charset="-122"/>
                <a:sym typeface="微软雅黑" panose="020B0503020204020204" charset="-122"/>
              </a:rPr>
              <a:t>是</a:t>
            </a:r>
            <a:endParaRPr lang="zh-CN" altLang="en-US" sz="2000" dirty="0">
              <a:solidFill>
                <a:srgbClr val="FFFFFF"/>
              </a:solidFill>
              <a:latin typeface="思源黑体 CN" panose="020B0500000000000000" charset="-122"/>
              <a:ea typeface="思源黑体 CN" panose="020B05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5715657" y="2879736"/>
            <a:ext cx="512" cy="1742322"/>
          </a:xfrm>
          <a:prstGeom prst="line">
            <a:avLst/>
          </a:prstGeom>
          <a:ln w="15875">
            <a:solidFill>
              <a:srgbClr val="FFFFFF">
                <a:lumMod val="85000"/>
              </a:srgbClr>
            </a:solidFill>
            <a:prstDash val="solid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2142490" y="3300903"/>
            <a:ext cx="2991067" cy="348401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0000"/>
          </a:bodyPr>
          <a:lstStyle/>
          <a:p>
            <a:pPr lvl="0" algn="r"/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" panose="020B0500000000000000" charset="-122"/>
                <a:sym typeface="微软雅黑" panose="020B0503020204020204" charset="-122"/>
              </a:rPr>
              <a:t>用人单位是否开通网签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 flipH="1">
            <a:off x="2266944" y="3655735"/>
            <a:ext cx="3090678" cy="0"/>
          </a:xfrm>
          <a:prstGeom prst="line">
            <a:avLst/>
          </a:prstGeom>
          <a:ln w="15875">
            <a:gradFill>
              <a:gsLst>
                <a:gs pos="0">
                  <a:srgbClr val="58B6E5">
                    <a:lumMod val="20000"/>
                    <a:lumOff val="80000"/>
                  </a:srgbClr>
                </a:gs>
                <a:gs pos="64000">
                  <a:srgbClr val="58B6E5"/>
                </a:gs>
              </a:gsLst>
              <a:lin ang="0" scaled="0"/>
            </a:gra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6249892" y="4804111"/>
            <a:ext cx="3774991" cy="348303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l"/>
            <a:r>
              <a:rPr lang="zh-CN" altLang="en-US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" panose="020B0500000000000000" charset="-122"/>
                <a:sym typeface="微软雅黑" panose="020B0503020204020204" charset="-122"/>
              </a:rPr>
              <a:t>线上签约</a:t>
            </a:r>
            <a:endParaRPr lang="zh-CN" altLang="en-US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CN" panose="020B0500000000000000" charset="-122"/>
              <a:sym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2"/>
            </p:custDataLst>
          </p:nvPr>
        </p:nvCxnSpPr>
        <p:spPr>
          <a:xfrm>
            <a:off x="6124442" y="5222587"/>
            <a:ext cx="3090678" cy="0"/>
          </a:xfrm>
          <a:prstGeom prst="line">
            <a:avLst/>
          </a:prstGeom>
          <a:ln w="15875">
            <a:gradFill>
              <a:gsLst>
                <a:gs pos="0">
                  <a:srgbClr val="56CA95">
                    <a:lumMod val="20000"/>
                    <a:lumOff val="80000"/>
                  </a:srgbClr>
                </a:gs>
                <a:gs pos="64000">
                  <a:srgbClr val="56CA95"/>
                </a:gs>
              </a:gsLst>
              <a:lin ang="0" scaled="0"/>
            </a:gradFill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364220" y="2543175"/>
            <a:ext cx="3611245" cy="2624455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" y="897890"/>
            <a:ext cx="7447280" cy="5888355"/>
          </a:xfrm>
          <a:prstGeom prst="rect">
            <a:avLst/>
          </a:prstGeom>
        </p:spPr>
      </p:pic>
      <p:sp>
        <p:nvSpPr>
          <p:cNvPr id="9" name="文本框 9"/>
          <p:cNvSpPr txBox="1"/>
          <p:nvPr/>
        </p:nvSpPr>
        <p:spPr>
          <a:xfrm>
            <a:off x="8651240" y="2707005"/>
            <a:ext cx="3036570" cy="228282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步骤一：</a:t>
            </a: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登录网签平台，在</a:t>
            </a:r>
            <a:r>
              <a:rPr kumimoji="0" lang="zh-CN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“申请纸质协议书”</a:t>
            </a: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功能栏下，选择</a:t>
            </a:r>
            <a:r>
              <a:rPr kumimoji="0" lang="zh-CN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“申请作废”</a:t>
            </a: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rgbClr val="0B0B0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3330" y="2936875"/>
            <a:ext cx="941070" cy="782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53030" y="4884420"/>
            <a:ext cx="4885690" cy="10560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47596" y="2590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7779" y="15312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4710" y="29845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学生端-----协议书作废流程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4602" y="88663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18468" y="15312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04470" y="2480945"/>
            <a:ext cx="2673350" cy="2674620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0" y="827405"/>
            <a:ext cx="9138285" cy="5896610"/>
          </a:xfrm>
          <a:prstGeom prst="rect">
            <a:avLst/>
          </a:prstGeom>
        </p:spPr>
      </p:pic>
      <p:sp>
        <p:nvSpPr>
          <p:cNvPr id="9" name="文本框 9"/>
          <p:cNvSpPr txBox="1"/>
          <p:nvPr/>
        </p:nvSpPr>
        <p:spPr>
          <a:xfrm>
            <a:off x="533400" y="2734945"/>
            <a:ext cx="2047875" cy="228282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步骤二：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填写申请理由，并上传解约证明材料。</a:t>
            </a:r>
            <a:endParaRPr kumimoji="0" lang="zh-CN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3070" y="1354455"/>
            <a:ext cx="941070" cy="782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47596" y="2590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7779" y="15312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54710" y="29845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学生端-----协议书作废流程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8468" y="15312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312910" y="1812925"/>
            <a:ext cx="2434590" cy="3343910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7405"/>
            <a:ext cx="8522970" cy="6002020"/>
          </a:xfrm>
          <a:prstGeom prst="rect">
            <a:avLst/>
          </a:prstGeom>
        </p:spPr>
      </p:pic>
      <p:sp>
        <p:nvSpPr>
          <p:cNvPr id="9" name="文本框 9"/>
          <p:cNvSpPr txBox="1"/>
          <p:nvPr/>
        </p:nvSpPr>
        <p:spPr>
          <a:xfrm>
            <a:off x="9557385" y="2010410"/>
            <a:ext cx="1946275" cy="2837180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步骤三：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院校审核通过后，学生可申请新的协议书。</a:t>
            </a:r>
            <a:endParaRPr kumimoji="0" lang="zh-CN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" y="6156325"/>
            <a:ext cx="7807325" cy="701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47596" y="2590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7779" y="15312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4710" y="29845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学生端-----协议书作废流程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54602" y="88663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18468" y="15312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81000" y="2299335"/>
            <a:ext cx="2658745" cy="2624455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9" name="文本框 9"/>
          <p:cNvSpPr txBox="1"/>
          <p:nvPr/>
        </p:nvSpPr>
        <p:spPr>
          <a:xfrm>
            <a:off x="533400" y="2720340"/>
            <a:ext cx="2402205" cy="172910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步骤一：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毕业生登录网签平台，发起解约申请。</a:t>
            </a:r>
            <a:endParaRPr kumimoji="0" lang="zh-CN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3890" y="972185"/>
            <a:ext cx="8874760" cy="56273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26840" y="1938020"/>
            <a:ext cx="941070" cy="9340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65376" y="468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" y="17408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72490" y="31940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学生端-----协议书解约流程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2" name="直线连接符 5"/>
          <p:cNvCxnSpPr/>
          <p:nvPr/>
        </p:nvCxnSpPr>
        <p:spPr>
          <a:xfrm>
            <a:off x="872382" y="90759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6248" y="17408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380855" y="1361440"/>
            <a:ext cx="2658745" cy="4723130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9" name="文本框 9"/>
          <p:cNvSpPr txBox="1"/>
          <p:nvPr/>
        </p:nvSpPr>
        <p:spPr>
          <a:xfrm>
            <a:off x="9599930" y="1710690"/>
            <a:ext cx="2219960" cy="4130040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步骤二：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等待用人单位登录网签平台，进行应答后，再等待院校审核通过后，完成解约。如若是用人单位发起解决，学生需登录网签平台进行应答。</a:t>
            </a:r>
            <a:endParaRPr kumimoji="0" lang="zh-CN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3180" t="4304" r="2583"/>
          <a:stretch>
            <a:fillRect/>
          </a:stretch>
        </p:blipFill>
        <p:spPr>
          <a:xfrm>
            <a:off x="453390" y="1239520"/>
            <a:ext cx="8614410" cy="52241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0880" y="1273175"/>
            <a:ext cx="950595" cy="11474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56915" y="1567180"/>
            <a:ext cx="941070" cy="782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61000" y="1456055"/>
            <a:ext cx="1205230" cy="8928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46035" y="1638300"/>
            <a:ext cx="941070" cy="782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447596" y="2590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7779" y="15312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4710" y="29845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学生端-----协议书作废流程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4" name="直线连接符 5"/>
          <p:cNvCxnSpPr/>
          <p:nvPr/>
        </p:nvCxnSpPr>
        <p:spPr>
          <a:xfrm>
            <a:off x="854602" y="88663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18468" y="15312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7835" y="1003935"/>
            <a:ext cx="3409950" cy="5127625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376755" y="5661183"/>
              <a:ext cx="8432631" cy="332529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1445" y="827405"/>
            <a:ext cx="7846695" cy="55568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20" y="5281295"/>
            <a:ext cx="4255770" cy="1297940"/>
          </a:xfrm>
          <a:prstGeom prst="rect">
            <a:avLst/>
          </a:prstGeom>
        </p:spPr>
      </p:pic>
      <p:sp>
        <p:nvSpPr>
          <p:cNvPr id="32" name="文本框 9"/>
          <p:cNvSpPr txBox="1"/>
          <p:nvPr/>
        </p:nvSpPr>
        <p:spPr>
          <a:xfrm>
            <a:off x="908050" y="1551940"/>
            <a:ext cx="2510155" cy="449897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步骤二：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在系统左侧功能栏中，选择 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“申请纸质协议书”</a:t>
            </a:r>
            <a:r>
              <a:rPr kumimoji="0" lang="zh-CN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，填写信息后点击右下角</a:t>
            </a:r>
            <a:r>
              <a:rPr kumimoji="0" lang="en-US" altLang="zh-CN" sz="24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申请纸质协议书</a:t>
            </a:r>
            <a:r>
              <a:rPr kumimoji="0" lang="en-US" altLang="zh-CN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0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</a:t>
            </a:r>
            <a:endParaRPr kumimoji="0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19220" y="5727700"/>
            <a:ext cx="1895475" cy="40449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00545" y="2687955"/>
            <a:ext cx="1824990" cy="25209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43165" y="197167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zh-CN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86675" y="517461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87565" y="5819775"/>
            <a:ext cx="1354455" cy="23114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843895" y="5174615"/>
            <a:ext cx="944245" cy="23114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999980" y="6255385"/>
            <a:ext cx="843915" cy="23114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9437370" y="941705"/>
            <a:ext cx="2687955" cy="2183765"/>
          </a:xfrm>
          <a:prstGeom prst="roundRect">
            <a:avLst>
              <a:gd name="adj" fmla="val 9871"/>
            </a:avLst>
          </a:prstGeom>
          <a:gradFill>
            <a:gsLst>
              <a:gs pos="75000">
                <a:srgbClr val="FFFFFF"/>
              </a:gs>
              <a:gs pos="0">
                <a:srgbClr val="DDDEDC"/>
              </a:gs>
            </a:gsLst>
            <a:lin ang="16200000" scaled="0"/>
          </a:gradFill>
          <a:ln>
            <a:noFill/>
          </a:ln>
          <a:effectLst>
            <a:outerShdw blurRad="292100" dist="165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9531350" y="944245"/>
            <a:ext cx="2499995" cy="252920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r>
              <a:rPr kumimoji="0" lang="zh-CN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</a:t>
            </a: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申请理由选择</a:t>
            </a:r>
            <a:r>
              <a:rPr kumimoji="0" sz="20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“与用人单位达成意向”</a:t>
            </a: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的，需填写用人单位相关信息 (单位统一社会信用代码可登录“天眼查”网站查询)； </a:t>
            </a:r>
            <a:endParaRPr kumimoji="0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endParaRPr kumimoji="0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9050655" y="4197985"/>
            <a:ext cx="3074035" cy="1933575"/>
          </a:xfrm>
          <a:prstGeom prst="roundRect">
            <a:avLst>
              <a:gd name="adj" fmla="val 9871"/>
            </a:avLst>
          </a:prstGeom>
          <a:gradFill>
            <a:gsLst>
              <a:gs pos="75000">
                <a:srgbClr val="FFFFFF"/>
              </a:gs>
              <a:gs pos="0">
                <a:srgbClr val="DDDEDC"/>
              </a:gs>
            </a:gsLst>
            <a:lin ang="16200000" scaled="0"/>
          </a:gradFill>
          <a:ln>
            <a:noFill/>
          </a:ln>
          <a:effectLst>
            <a:outerShdw blurRad="292100" dist="165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9050655" y="4218305"/>
            <a:ext cx="2968625" cy="1913890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r>
              <a:rPr kumimoji="0" lang="zh-CN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</a:t>
            </a: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申请理由选择</a:t>
            </a:r>
            <a:r>
              <a:rPr kumimoji="0" sz="20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“参加招聘招考”</a:t>
            </a:r>
            <a:r>
              <a:rPr kumimoji="0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的，协议书仅作为毕业生参加各类招聘招考证明材料，若要正式签约，须先线上申请作废该协议书，再重新申请。</a:t>
            </a:r>
            <a:endParaRPr kumimoji="0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74820" y="1562100"/>
            <a:ext cx="1153795" cy="714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62201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174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连接符 5"/>
          <p:cNvCxnSpPr/>
          <p:nvPr/>
        </p:nvCxnSpPr>
        <p:spPr>
          <a:xfrm>
            <a:off x="869207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33073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学生端-----就业协议-----①登录网签平台，申请就业协议书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187055" y="943610"/>
            <a:ext cx="3733800" cy="5548630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2" name="文本框 9"/>
          <p:cNvSpPr txBox="1"/>
          <p:nvPr/>
        </p:nvSpPr>
        <p:spPr>
          <a:xfrm>
            <a:off x="8470900" y="1450340"/>
            <a:ext cx="3223260" cy="449897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步骤三：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院校审核通过后（院校就业管理部门栏会显示“审核通过”，若用人单位无特殊要求，院校无需盖章），可以在申请页面选择</a:t>
            </a:r>
            <a:r>
              <a:rPr kumimoji="0" sz="2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“下载纸质协议书”</a:t>
            </a:r>
            <a:r>
              <a:rPr kumimoji="0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，保存到本地并打印。</a:t>
            </a:r>
            <a:endParaRPr kumimoji="0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26067" r="6452"/>
          <a:stretch>
            <a:fillRect/>
          </a:stretch>
        </p:blipFill>
        <p:spPr>
          <a:xfrm>
            <a:off x="381000" y="1235075"/>
            <a:ext cx="7632700" cy="525716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83895" y="1927225"/>
            <a:ext cx="1153795" cy="714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66315" y="4158615"/>
            <a:ext cx="5748020" cy="15659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62201" y="17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174" y="144872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连接符 5"/>
          <p:cNvCxnSpPr/>
          <p:nvPr/>
        </p:nvCxnSpPr>
        <p:spPr>
          <a:xfrm>
            <a:off x="869207" y="878382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3073" y="144872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58520" y="290195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学生端-----就业协议-----①登录网签平台，申请就业协议书 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3232"/>
          <a:stretch>
            <a:fillRect/>
          </a:stretch>
        </p:blipFill>
        <p:spPr>
          <a:xfrm>
            <a:off x="1595120" y="766445"/>
            <a:ext cx="9001760" cy="5977890"/>
          </a:xfrm>
          <a:prstGeom prst="rect">
            <a:avLst/>
          </a:prstGeom>
        </p:spPr>
      </p:pic>
      <p:sp>
        <p:nvSpPr>
          <p:cNvPr id="32" name="文本框 9"/>
          <p:cNvSpPr txBox="1"/>
          <p:nvPr/>
        </p:nvSpPr>
        <p:spPr>
          <a:xfrm>
            <a:off x="381000" y="876935"/>
            <a:ext cx="1721485" cy="43624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打 印 预 览：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70480" y="1460500"/>
            <a:ext cx="1265555" cy="197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57065" y="1460500"/>
            <a:ext cx="1153795" cy="196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70480" y="1773555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21735" y="1773555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49190" y="1773555"/>
            <a:ext cx="661670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70480" y="2123440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9655" y="2123440"/>
            <a:ext cx="63690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70480" y="3006090"/>
            <a:ext cx="849630" cy="12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57955" y="3006090"/>
            <a:ext cx="282575" cy="12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57955" y="3199130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78095" y="3199130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74285" y="3370580"/>
            <a:ext cx="535940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697480" y="1900555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459661" y="-6045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5714" y="6676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6775" y="21209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学生端-----就业协议-----②毕业生自行下载打印就业协议书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9" name="直线连接符 5"/>
          <p:cNvCxnSpPr/>
          <p:nvPr/>
        </p:nvCxnSpPr>
        <p:spPr>
          <a:xfrm>
            <a:off x="866667" y="80027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0533" y="6676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570480" y="1460500"/>
            <a:ext cx="1265555" cy="197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57065" y="1460500"/>
            <a:ext cx="1153795" cy="196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70480" y="1773555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21735" y="1773555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49190" y="1773555"/>
            <a:ext cx="661670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70480" y="2123440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9655" y="2123440"/>
            <a:ext cx="63690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70480" y="3006090"/>
            <a:ext cx="849630" cy="12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57955" y="3006090"/>
            <a:ext cx="282575" cy="12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57955" y="3199130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78095" y="3199130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74285" y="3370580"/>
            <a:ext cx="535940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697480" y="1900555"/>
            <a:ext cx="404495" cy="11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459661" y="-6045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5714" y="6676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6775" y="21209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学生端-----就业协议-----②毕业生自行下载打印就业协议书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9" name="直线连接符 5"/>
          <p:cNvCxnSpPr/>
          <p:nvPr/>
        </p:nvCxnSpPr>
        <p:spPr>
          <a:xfrm>
            <a:off x="866667" y="80027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0533" y="6676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33500" y="989965"/>
            <a:ext cx="9104630" cy="5832475"/>
            <a:chOff x="0" y="0"/>
            <a:chExt cx="16961" cy="10866"/>
          </a:xfrm>
        </p:grpSpPr>
        <p:sp>
          <p:nvSpPr>
            <p:cNvPr id="2" name="Freeform 5"/>
            <p:cNvSpPr/>
            <p:nvPr userDrawn="1">
              <p:custDataLst>
                <p:tags r:id="rId1"/>
              </p:custDataLst>
            </p:nvPr>
          </p:nvSpPr>
          <p:spPr bwMode="auto">
            <a:xfrm>
              <a:off x="2717" y="9776"/>
              <a:ext cx="661" cy="1024"/>
            </a:xfrm>
            <a:custGeom>
              <a:avLst/>
              <a:gdLst>
                <a:gd name="T0" fmla="*/ 162 w 708"/>
                <a:gd name="T1" fmla="*/ 1096 h 1096"/>
                <a:gd name="T2" fmla="*/ 0 w 708"/>
                <a:gd name="T3" fmla="*/ 933 h 1096"/>
                <a:gd name="T4" fmla="*/ 383 w 708"/>
                <a:gd name="T5" fmla="*/ 548 h 1096"/>
                <a:gd name="T6" fmla="*/ 0 w 708"/>
                <a:gd name="T7" fmla="*/ 164 h 1096"/>
                <a:gd name="T8" fmla="*/ 162 w 708"/>
                <a:gd name="T9" fmla="*/ 0 h 1096"/>
                <a:gd name="T10" fmla="*/ 708 w 708"/>
                <a:gd name="T11" fmla="*/ 548 h 1096"/>
                <a:gd name="T12" fmla="*/ 162 w 708"/>
                <a:gd name="T1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1096">
                  <a:moveTo>
                    <a:pt x="162" y="1096"/>
                  </a:moveTo>
                  <a:lnTo>
                    <a:pt x="0" y="933"/>
                  </a:lnTo>
                  <a:lnTo>
                    <a:pt x="383" y="548"/>
                  </a:lnTo>
                  <a:lnTo>
                    <a:pt x="0" y="164"/>
                  </a:lnTo>
                  <a:lnTo>
                    <a:pt x="162" y="0"/>
                  </a:lnTo>
                  <a:lnTo>
                    <a:pt x="708" y="548"/>
                  </a:lnTo>
                  <a:lnTo>
                    <a:pt x="162" y="10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Freeform 6"/>
            <p:cNvSpPr/>
            <p:nvPr userDrawn="1">
              <p:custDataLst>
                <p:tags r:id="rId2"/>
              </p:custDataLst>
            </p:nvPr>
          </p:nvSpPr>
          <p:spPr bwMode="auto">
            <a:xfrm>
              <a:off x="2056" y="9776"/>
              <a:ext cx="661" cy="1024"/>
            </a:xfrm>
            <a:custGeom>
              <a:avLst/>
              <a:gdLst>
                <a:gd name="T0" fmla="*/ 162 w 708"/>
                <a:gd name="T1" fmla="*/ 1096 h 1096"/>
                <a:gd name="T2" fmla="*/ 0 w 708"/>
                <a:gd name="T3" fmla="*/ 933 h 1096"/>
                <a:gd name="T4" fmla="*/ 383 w 708"/>
                <a:gd name="T5" fmla="*/ 548 h 1096"/>
                <a:gd name="T6" fmla="*/ 0 w 708"/>
                <a:gd name="T7" fmla="*/ 164 h 1096"/>
                <a:gd name="T8" fmla="*/ 162 w 708"/>
                <a:gd name="T9" fmla="*/ 0 h 1096"/>
                <a:gd name="T10" fmla="*/ 708 w 708"/>
                <a:gd name="T11" fmla="*/ 548 h 1096"/>
                <a:gd name="T12" fmla="*/ 162 w 708"/>
                <a:gd name="T1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1096">
                  <a:moveTo>
                    <a:pt x="162" y="1096"/>
                  </a:moveTo>
                  <a:lnTo>
                    <a:pt x="0" y="933"/>
                  </a:lnTo>
                  <a:lnTo>
                    <a:pt x="383" y="548"/>
                  </a:lnTo>
                  <a:lnTo>
                    <a:pt x="0" y="164"/>
                  </a:lnTo>
                  <a:lnTo>
                    <a:pt x="162" y="0"/>
                  </a:lnTo>
                  <a:lnTo>
                    <a:pt x="708" y="548"/>
                  </a:lnTo>
                  <a:lnTo>
                    <a:pt x="162" y="10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Freeform 9"/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73" y="9776"/>
              <a:ext cx="661" cy="1024"/>
            </a:xfrm>
            <a:custGeom>
              <a:avLst/>
              <a:gdLst>
                <a:gd name="T0" fmla="*/ 162 w 708"/>
                <a:gd name="T1" fmla="*/ 1096 h 1096"/>
                <a:gd name="T2" fmla="*/ 0 w 708"/>
                <a:gd name="T3" fmla="*/ 933 h 1096"/>
                <a:gd name="T4" fmla="*/ 383 w 708"/>
                <a:gd name="T5" fmla="*/ 548 h 1096"/>
                <a:gd name="T6" fmla="*/ 0 w 708"/>
                <a:gd name="T7" fmla="*/ 164 h 1096"/>
                <a:gd name="T8" fmla="*/ 162 w 708"/>
                <a:gd name="T9" fmla="*/ 0 h 1096"/>
                <a:gd name="T10" fmla="*/ 708 w 708"/>
                <a:gd name="T11" fmla="*/ 548 h 1096"/>
                <a:gd name="T12" fmla="*/ 162 w 708"/>
                <a:gd name="T1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1096">
                  <a:moveTo>
                    <a:pt x="162" y="1096"/>
                  </a:moveTo>
                  <a:lnTo>
                    <a:pt x="0" y="933"/>
                  </a:lnTo>
                  <a:lnTo>
                    <a:pt x="383" y="548"/>
                  </a:lnTo>
                  <a:lnTo>
                    <a:pt x="0" y="164"/>
                  </a:lnTo>
                  <a:lnTo>
                    <a:pt x="162" y="0"/>
                  </a:lnTo>
                  <a:lnTo>
                    <a:pt x="708" y="548"/>
                  </a:lnTo>
                  <a:lnTo>
                    <a:pt x="162" y="10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" name="Freeform 8"/>
            <p:cNvSpPr/>
            <p:nvPr userDrawn="1">
              <p:custDataLst>
                <p:tags r:id="rId4"/>
              </p:custDataLst>
            </p:nvPr>
          </p:nvSpPr>
          <p:spPr bwMode="auto">
            <a:xfrm>
              <a:off x="734" y="9776"/>
              <a:ext cx="661" cy="1024"/>
            </a:xfrm>
            <a:custGeom>
              <a:avLst/>
              <a:gdLst>
                <a:gd name="T0" fmla="*/ 162 w 708"/>
                <a:gd name="T1" fmla="*/ 1096 h 1096"/>
                <a:gd name="T2" fmla="*/ 0 w 708"/>
                <a:gd name="T3" fmla="*/ 933 h 1096"/>
                <a:gd name="T4" fmla="*/ 383 w 708"/>
                <a:gd name="T5" fmla="*/ 548 h 1096"/>
                <a:gd name="T6" fmla="*/ 0 w 708"/>
                <a:gd name="T7" fmla="*/ 164 h 1096"/>
                <a:gd name="T8" fmla="*/ 162 w 708"/>
                <a:gd name="T9" fmla="*/ 0 h 1096"/>
                <a:gd name="T10" fmla="*/ 708 w 708"/>
                <a:gd name="T11" fmla="*/ 548 h 1096"/>
                <a:gd name="T12" fmla="*/ 162 w 708"/>
                <a:gd name="T1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1096">
                  <a:moveTo>
                    <a:pt x="162" y="1096"/>
                  </a:moveTo>
                  <a:lnTo>
                    <a:pt x="0" y="933"/>
                  </a:lnTo>
                  <a:lnTo>
                    <a:pt x="383" y="548"/>
                  </a:lnTo>
                  <a:lnTo>
                    <a:pt x="0" y="164"/>
                  </a:lnTo>
                  <a:lnTo>
                    <a:pt x="162" y="0"/>
                  </a:lnTo>
                  <a:lnTo>
                    <a:pt x="708" y="548"/>
                  </a:lnTo>
                  <a:lnTo>
                    <a:pt x="162" y="10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Freeform 7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1395" y="9776"/>
              <a:ext cx="661" cy="1024"/>
            </a:xfrm>
            <a:custGeom>
              <a:avLst/>
              <a:gdLst>
                <a:gd name="T0" fmla="*/ 162 w 708"/>
                <a:gd name="T1" fmla="*/ 1096 h 1096"/>
                <a:gd name="T2" fmla="*/ 0 w 708"/>
                <a:gd name="T3" fmla="*/ 933 h 1096"/>
                <a:gd name="T4" fmla="*/ 383 w 708"/>
                <a:gd name="T5" fmla="*/ 548 h 1096"/>
                <a:gd name="T6" fmla="*/ 0 w 708"/>
                <a:gd name="T7" fmla="*/ 164 h 1096"/>
                <a:gd name="T8" fmla="*/ 162 w 708"/>
                <a:gd name="T9" fmla="*/ 0 h 1096"/>
                <a:gd name="T10" fmla="*/ 708 w 708"/>
                <a:gd name="T11" fmla="*/ 548 h 1096"/>
                <a:gd name="T12" fmla="*/ 162 w 708"/>
                <a:gd name="T1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1096">
                  <a:moveTo>
                    <a:pt x="162" y="1096"/>
                  </a:moveTo>
                  <a:lnTo>
                    <a:pt x="0" y="933"/>
                  </a:lnTo>
                  <a:lnTo>
                    <a:pt x="383" y="548"/>
                  </a:lnTo>
                  <a:lnTo>
                    <a:pt x="0" y="164"/>
                  </a:lnTo>
                  <a:lnTo>
                    <a:pt x="162" y="0"/>
                  </a:lnTo>
                  <a:lnTo>
                    <a:pt x="708" y="548"/>
                  </a:lnTo>
                  <a:lnTo>
                    <a:pt x="162" y="1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5" name="Freeform 5"/>
            <p:cNvSpPr/>
            <p:nvPr userDrawn="1">
              <p:custDataLst>
                <p:tags r:id="rId6"/>
              </p:custDataLst>
            </p:nvPr>
          </p:nvSpPr>
          <p:spPr bwMode="auto">
            <a:xfrm>
              <a:off x="3378" y="9776"/>
              <a:ext cx="661" cy="1024"/>
            </a:xfrm>
            <a:custGeom>
              <a:avLst/>
              <a:gdLst>
                <a:gd name="T0" fmla="*/ 162 w 708"/>
                <a:gd name="T1" fmla="*/ 1096 h 1096"/>
                <a:gd name="T2" fmla="*/ 0 w 708"/>
                <a:gd name="T3" fmla="*/ 933 h 1096"/>
                <a:gd name="T4" fmla="*/ 383 w 708"/>
                <a:gd name="T5" fmla="*/ 548 h 1096"/>
                <a:gd name="T6" fmla="*/ 0 w 708"/>
                <a:gd name="T7" fmla="*/ 164 h 1096"/>
                <a:gd name="T8" fmla="*/ 162 w 708"/>
                <a:gd name="T9" fmla="*/ 0 h 1096"/>
                <a:gd name="T10" fmla="*/ 708 w 708"/>
                <a:gd name="T11" fmla="*/ 548 h 1096"/>
                <a:gd name="T12" fmla="*/ 162 w 708"/>
                <a:gd name="T13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1096">
                  <a:moveTo>
                    <a:pt x="162" y="1096"/>
                  </a:moveTo>
                  <a:lnTo>
                    <a:pt x="0" y="933"/>
                  </a:lnTo>
                  <a:lnTo>
                    <a:pt x="383" y="548"/>
                  </a:lnTo>
                  <a:lnTo>
                    <a:pt x="0" y="164"/>
                  </a:lnTo>
                  <a:lnTo>
                    <a:pt x="162" y="0"/>
                  </a:lnTo>
                  <a:lnTo>
                    <a:pt x="708" y="548"/>
                  </a:lnTo>
                  <a:lnTo>
                    <a:pt x="162" y="10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0" y="0"/>
              <a:ext cx="16961" cy="10866"/>
              <a:chOff x="0" y="0"/>
              <a:chExt cx="16961" cy="10866"/>
            </a:xfrm>
          </p:grpSpPr>
          <p:pic>
            <p:nvPicPr>
              <p:cNvPr id="107" name="图片 10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6961" cy="108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5866" y="6333"/>
                <a:ext cx="2074" cy="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600">
                    <a:solidFill>
                      <a:srgbClr val="FF0000"/>
                    </a:solidFill>
                  </a:rPr>
                  <a:t>此处手写签自己姓名</a:t>
                </a:r>
                <a:endParaRPr lang="zh-CN" altLang="en-US" sz="1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83" y="8457"/>
                <a:ext cx="2128" cy="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>
                    <a:solidFill>
                      <a:srgbClr val="FF0000"/>
                    </a:solidFill>
                  </a:rPr>
                  <a:t>31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幢</a:t>
                </a:r>
                <a:r>
                  <a:rPr lang="en-US" altLang="zh-CN" sz="1200">
                    <a:solidFill>
                      <a:srgbClr val="FF0000"/>
                    </a:solidFill>
                  </a:rPr>
                  <a:t>710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盖院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章</a:t>
                </a:r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029" y="8385"/>
                <a:ext cx="2495" cy="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>
                    <a:solidFill>
                      <a:srgbClr val="FF0000"/>
                    </a:solidFill>
                  </a:rPr>
                  <a:t>明德楼</a:t>
                </a:r>
                <a:r>
                  <a:rPr lang="en-US" altLang="zh-CN" sz="1200">
                    <a:solidFill>
                      <a:srgbClr val="FF0000"/>
                    </a:solidFill>
                  </a:rPr>
                  <a:t>316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找宋老师盖学校就业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中心章</a:t>
                </a:r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22" y="6516"/>
                <a:ext cx="2128" cy="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>
                    <a:solidFill>
                      <a:srgbClr val="FF0000"/>
                    </a:solidFill>
                  </a:rPr>
                  <a:t>公司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盖章</a:t>
                </a:r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083" y="6333"/>
                <a:ext cx="2311" cy="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>
                    <a:solidFill>
                      <a:srgbClr val="FF0000"/>
                    </a:solidFill>
                  </a:rPr>
                  <a:t>公司有上级部门需盖章，一般国企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需要，私企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不用</a:t>
                </a:r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691" y="9422"/>
              <a:ext cx="5607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solidFill>
                    <a:srgbClr val="FF0000"/>
                  </a:solidFill>
                </a:rPr>
                <a:t>此处有和公司协定的</a:t>
              </a:r>
              <a:r>
                <a:rPr lang="zh-CN" altLang="en-US" sz="1200">
                  <a:solidFill>
                    <a:srgbClr val="FF0000"/>
                  </a:solidFill>
                </a:rPr>
                <a:t>内容写到此处维护自己</a:t>
              </a:r>
              <a:r>
                <a:rPr lang="zh-CN" altLang="en-US" sz="1200">
                  <a:solidFill>
                    <a:srgbClr val="FF0000"/>
                  </a:solidFill>
                </a:rPr>
                <a:t>权益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</p:grpSp>
      <p:sp>
        <p:nvSpPr>
          <p:cNvPr id="32" name="文本框 9"/>
          <p:cNvSpPr txBox="1"/>
          <p:nvPr/>
        </p:nvSpPr>
        <p:spPr>
          <a:xfrm>
            <a:off x="85725" y="866140"/>
            <a:ext cx="1721485" cy="805815"/>
          </a:xfrm>
          <a:prstGeom prst="rect">
            <a:avLst/>
          </a:prstGeom>
          <a:noFill/>
        </p:spPr>
        <p:txBody>
          <a:bodyPr wrap="square" lIns="68548" tIns="34275" rIns="68548" bIns="34275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份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盖章：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827405"/>
            <a:ext cx="5067300" cy="589788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095365" y="1997710"/>
            <a:ext cx="5649595" cy="3171825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51625" y="2511425"/>
            <a:ext cx="4526280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spc="40" dirty="0">
                <a:latin typeface="微软雅黑" panose="020B0503020204020204" charset="-122"/>
                <a:cs typeface="微软雅黑" panose="020B0503020204020204" charset="-122"/>
              </a:rPr>
              <a:t>情况</a:t>
            </a:r>
            <a:r>
              <a:rPr sz="2400" b="1" spc="45" dirty="0">
                <a:latin typeface="微软雅黑" panose="020B0503020204020204" charset="-122"/>
                <a:cs typeface="微软雅黑" panose="020B0503020204020204" charset="-122"/>
              </a:rPr>
              <a:t>一：</a:t>
            </a:r>
            <a:r>
              <a:rPr sz="2400" spc="45" dirty="0">
                <a:latin typeface="微软雅黑" panose="020B0503020204020204" charset="-122"/>
                <a:cs typeface="微软雅黑" panose="020B0503020204020204" charset="-122"/>
              </a:rPr>
              <a:t>协议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书</a:t>
            </a:r>
            <a:r>
              <a:rPr sz="2400" spc="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4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用人单位上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级 </a:t>
            </a:r>
            <a:r>
              <a:rPr sz="2400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主管部门”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公章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以及</a:t>
            </a:r>
            <a:r>
              <a:rPr sz="240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“用人单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lang="zh-CN"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用人单位人事部门”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公章齐全，  档案户籍去就业地</a:t>
            </a:r>
            <a:r>
              <a:rPr lang="zh-CN"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9665" y="3811905"/>
            <a:ext cx="2670810" cy="1357630"/>
          </a:xfrm>
          <a:custGeom>
            <a:avLst/>
            <a:gdLst/>
            <a:ahLst/>
            <a:cxnLst/>
            <a:rect l="l" t="t" r="r" b="b"/>
            <a:pathLst>
              <a:path w="2538729" h="1054735">
                <a:moveTo>
                  <a:pt x="2538437" y="1054735"/>
                </a:moveTo>
                <a:lnTo>
                  <a:pt x="0" y="1054735"/>
                </a:lnTo>
                <a:lnTo>
                  <a:pt x="0" y="0"/>
                </a:lnTo>
                <a:lnTo>
                  <a:pt x="2538437" y="0"/>
                </a:lnTo>
                <a:lnTo>
                  <a:pt x="2538437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016635"/>
                </a:lnTo>
                <a:lnTo>
                  <a:pt x="19050" y="1016635"/>
                </a:lnTo>
                <a:lnTo>
                  <a:pt x="38100" y="1035685"/>
                </a:lnTo>
                <a:lnTo>
                  <a:pt x="2538437" y="1035685"/>
                </a:lnTo>
                <a:lnTo>
                  <a:pt x="2538437" y="1054735"/>
                </a:lnTo>
                <a:close/>
              </a:path>
              <a:path w="2538729" h="105473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2538729" h="1054735">
                <a:moveTo>
                  <a:pt x="2500337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2500337" y="19050"/>
                </a:lnTo>
                <a:lnTo>
                  <a:pt x="2500337" y="38100"/>
                </a:lnTo>
                <a:close/>
              </a:path>
              <a:path w="2538729" h="1054735">
                <a:moveTo>
                  <a:pt x="2500337" y="1035685"/>
                </a:moveTo>
                <a:lnTo>
                  <a:pt x="2500337" y="19050"/>
                </a:lnTo>
                <a:lnTo>
                  <a:pt x="2519387" y="38100"/>
                </a:lnTo>
                <a:lnTo>
                  <a:pt x="2538437" y="38100"/>
                </a:lnTo>
                <a:lnTo>
                  <a:pt x="2538437" y="1016635"/>
                </a:lnTo>
                <a:lnTo>
                  <a:pt x="2519387" y="1016635"/>
                </a:lnTo>
                <a:lnTo>
                  <a:pt x="2500337" y="1035685"/>
                </a:lnTo>
                <a:close/>
              </a:path>
              <a:path w="2538729" h="1054735">
                <a:moveTo>
                  <a:pt x="2538437" y="38100"/>
                </a:moveTo>
                <a:lnTo>
                  <a:pt x="2519387" y="38100"/>
                </a:lnTo>
                <a:lnTo>
                  <a:pt x="2500337" y="19050"/>
                </a:lnTo>
                <a:lnTo>
                  <a:pt x="2538437" y="19050"/>
                </a:lnTo>
                <a:lnTo>
                  <a:pt x="2538437" y="38100"/>
                </a:lnTo>
                <a:close/>
              </a:path>
              <a:path w="2538729" h="1054735">
                <a:moveTo>
                  <a:pt x="38100" y="1035685"/>
                </a:moveTo>
                <a:lnTo>
                  <a:pt x="19050" y="1016635"/>
                </a:lnTo>
                <a:lnTo>
                  <a:pt x="38100" y="1016635"/>
                </a:lnTo>
                <a:lnTo>
                  <a:pt x="38100" y="1035685"/>
                </a:lnTo>
                <a:close/>
              </a:path>
              <a:path w="2538729" h="1054735">
                <a:moveTo>
                  <a:pt x="2500337" y="1035685"/>
                </a:moveTo>
                <a:lnTo>
                  <a:pt x="38100" y="1035685"/>
                </a:lnTo>
                <a:lnTo>
                  <a:pt x="38100" y="1016635"/>
                </a:lnTo>
                <a:lnTo>
                  <a:pt x="2500337" y="1016635"/>
                </a:lnTo>
                <a:lnTo>
                  <a:pt x="2500337" y="1035685"/>
                </a:lnTo>
                <a:close/>
              </a:path>
              <a:path w="2538729" h="1054735">
                <a:moveTo>
                  <a:pt x="2538437" y="1035685"/>
                </a:moveTo>
                <a:lnTo>
                  <a:pt x="2500337" y="1035685"/>
                </a:lnTo>
                <a:lnTo>
                  <a:pt x="2519387" y="1016635"/>
                </a:lnTo>
                <a:lnTo>
                  <a:pt x="2538437" y="1016635"/>
                </a:lnTo>
                <a:lnTo>
                  <a:pt x="2538437" y="10356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2443786" y="-693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1589" y="5787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0900" y="20320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学生端-----就业协议-----③毕业生与用人单位签约并盖章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直线连接符 5"/>
          <p:cNvCxnSpPr/>
          <p:nvPr/>
        </p:nvCxnSpPr>
        <p:spPr>
          <a:xfrm>
            <a:off x="850792" y="79138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14658" y="5787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8590" y="808355"/>
            <a:ext cx="4457700" cy="59055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85750" y="1287145"/>
            <a:ext cx="2252980" cy="5210810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34225" y="812800"/>
            <a:ext cx="4951730" cy="5854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8914" y="1727822"/>
            <a:ext cx="174688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385" dirty="0">
                <a:latin typeface="微软雅黑" panose="020B0503020204020204" charset="-122"/>
                <a:cs typeface="微软雅黑" panose="020B0503020204020204" charset="-122"/>
              </a:rPr>
              <a:t>情</a:t>
            </a:r>
            <a:r>
              <a:rPr sz="2400" b="1" spc="390" dirty="0">
                <a:latin typeface="微软雅黑" panose="020B0503020204020204" charset="-122"/>
                <a:cs typeface="微软雅黑" panose="020B0503020204020204" charset="-122"/>
              </a:rPr>
              <a:t>况二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b="1" spc="-4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协 议 书 缺</a:t>
            </a:r>
            <a:r>
              <a:rPr sz="2400" spc="2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失 “</a:t>
            </a:r>
            <a:r>
              <a:rPr sz="2400" spc="-4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u="heavy" spc="3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用人单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位 </a:t>
            </a:r>
            <a:r>
              <a:rPr sz="2400" u="heavy" spc="3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400" u="heavy" spc="3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级主管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部 </a:t>
            </a:r>
            <a:r>
              <a:rPr sz="2400" u="heavy" spc="3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400" spc="-42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390" dirty="0">
                <a:latin typeface="微软雅黑" panose="020B0503020204020204" charset="-122"/>
                <a:cs typeface="微软雅黑" panose="020B0503020204020204" charset="-122"/>
              </a:rPr>
              <a:t>公章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。 </a:t>
            </a:r>
            <a:r>
              <a:rPr sz="2400" spc="385" dirty="0">
                <a:latin typeface="微软雅黑" panose="020B0503020204020204" charset="-122"/>
                <a:cs typeface="微软雅黑" panose="020B0503020204020204" charset="-122"/>
              </a:rPr>
              <a:t>但</a:t>
            </a:r>
            <a:r>
              <a:rPr sz="2400" spc="390" dirty="0">
                <a:latin typeface="微软雅黑" panose="020B0503020204020204" charset="-122"/>
                <a:cs typeface="微软雅黑" panose="020B0503020204020204" charset="-122"/>
              </a:rPr>
              <a:t>有上传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如 右 图 所</a:t>
            </a:r>
            <a:r>
              <a:rPr sz="2400" spc="2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示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u="heavy" spc="-4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u="heavy" spc="3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高校毕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业 </a:t>
            </a:r>
            <a:r>
              <a:rPr sz="2400" u="heavy" spc="3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400" u="heavy" spc="3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就业接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收 </a:t>
            </a:r>
            <a:r>
              <a:rPr sz="2400" u="heavy" spc="3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函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400" spc="-37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-37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390" dirty="0">
                <a:latin typeface="微软雅黑" panose="020B0503020204020204" charset="-122"/>
                <a:cs typeface="微软雅黑" panose="020B0503020204020204" charset="-122"/>
              </a:rPr>
              <a:t>档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案 </a:t>
            </a:r>
            <a:r>
              <a:rPr sz="2400" spc="385" dirty="0">
                <a:latin typeface="微软雅黑" panose="020B0503020204020204" charset="-122"/>
                <a:cs typeface="微软雅黑" panose="020B0503020204020204" charset="-122"/>
              </a:rPr>
              <a:t>户</a:t>
            </a:r>
            <a:r>
              <a:rPr sz="2400" spc="390" dirty="0">
                <a:latin typeface="微软雅黑" panose="020B0503020204020204" charset="-122"/>
                <a:cs typeface="微软雅黑" panose="020B0503020204020204" charset="-122"/>
              </a:rPr>
              <a:t>籍去就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业 地。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0700" y="3758565"/>
            <a:ext cx="1450975" cy="1378585"/>
          </a:xfrm>
          <a:custGeom>
            <a:avLst/>
            <a:gdLst/>
            <a:ahLst/>
            <a:cxnLst/>
            <a:rect l="l" t="t" r="r" b="b"/>
            <a:pathLst>
              <a:path w="1339214" h="1054735">
                <a:moveTo>
                  <a:pt x="1338872" y="1054735"/>
                </a:moveTo>
                <a:lnTo>
                  <a:pt x="0" y="1054735"/>
                </a:lnTo>
                <a:lnTo>
                  <a:pt x="0" y="0"/>
                </a:lnTo>
                <a:lnTo>
                  <a:pt x="1338872" y="0"/>
                </a:lnTo>
                <a:lnTo>
                  <a:pt x="1338872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016635"/>
                </a:lnTo>
                <a:lnTo>
                  <a:pt x="19050" y="1016635"/>
                </a:lnTo>
                <a:lnTo>
                  <a:pt x="38100" y="1035685"/>
                </a:lnTo>
                <a:lnTo>
                  <a:pt x="1338872" y="1035685"/>
                </a:lnTo>
                <a:lnTo>
                  <a:pt x="1338872" y="1054735"/>
                </a:lnTo>
                <a:close/>
              </a:path>
              <a:path w="1339214" h="105473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1339214" h="1054735">
                <a:moveTo>
                  <a:pt x="1300772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1300772" y="19050"/>
                </a:lnTo>
                <a:lnTo>
                  <a:pt x="1300772" y="38100"/>
                </a:lnTo>
                <a:close/>
              </a:path>
              <a:path w="1339214" h="1054735">
                <a:moveTo>
                  <a:pt x="1300772" y="1035685"/>
                </a:moveTo>
                <a:lnTo>
                  <a:pt x="1300772" y="19050"/>
                </a:lnTo>
                <a:lnTo>
                  <a:pt x="1319822" y="38100"/>
                </a:lnTo>
                <a:lnTo>
                  <a:pt x="1338872" y="38100"/>
                </a:lnTo>
                <a:lnTo>
                  <a:pt x="1338872" y="1016635"/>
                </a:lnTo>
                <a:lnTo>
                  <a:pt x="1319822" y="1016635"/>
                </a:lnTo>
                <a:lnTo>
                  <a:pt x="1300772" y="1035685"/>
                </a:lnTo>
                <a:close/>
              </a:path>
              <a:path w="1339214" h="1054735">
                <a:moveTo>
                  <a:pt x="1338872" y="38100"/>
                </a:moveTo>
                <a:lnTo>
                  <a:pt x="1319822" y="38100"/>
                </a:lnTo>
                <a:lnTo>
                  <a:pt x="1300772" y="19050"/>
                </a:lnTo>
                <a:lnTo>
                  <a:pt x="1338872" y="19050"/>
                </a:lnTo>
                <a:lnTo>
                  <a:pt x="1338872" y="38100"/>
                </a:lnTo>
                <a:close/>
              </a:path>
              <a:path w="1339214" h="1054735">
                <a:moveTo>
                  <a:pt x="38100" y="1035685"/>
                </a:moveTo>
                <a:lnTo>
                  <a:pt x="19050" y="1016635"/>
                </a:lnTo>
                <a:lnTo>
                  <a:pt x="38100" y="1016635"/>
                </a:lnTo>
                <a:lnTo>
                  <a:pt x="38100" y="1035685"/>
                </a:lnTo>
                <a:close/>
              </a:path>
              <a:path w="1339214" h="1054735">
                <a:moveTo>
                  <a:pt x="1300772" y="1035685"/>
                </a:moveTo>
                <a:lnTo>
                  <a:pt x="38100" y="1035685"/>
                </a:lnTo>
                <a:lnTo>
                  <a:pt x="38100" y="1016635"/>
                </a:lnTo>
                <a:lnTo>
                  <a:pt x="1300772" y="1016635"/>
                </a:lnTo>
                <a:lnTo>
                  <a:pt x="1300772" y="1035685"/>
                </a:lnTo>
                <a:close/>
              </a:path>
              <a:path w="1339214" h="1054735">
                <a:moveTo>
                  <a:pt x="1338872" y="1035685"/>
                </a:moveTo>
                <a:lnTo>
                  <a:pt x="1300772" y="1035685"/>
                </a:lnTo>
                <a:lnTo>
                  <a:pt x="1319822" y="1016635"/>
                </a:lnTo>
                <a:lnTo>
                  <a:pt x="1338872" y="1016635"/>
                </a:lnTo>
                <a:lnTo>
                  <a:pt x="1338872" y="10356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矩形 35"/>
          <p:cNvSpPr/>
          <p:nvPr/>
        </p:nvSpPr>
        <p:spPr>
          <a:xfrm>
            <a:off x="8545195" y="1163320"/>
            <a:ext cx="504190" cy="213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970770" y="1163320"/>
            <a:ext cx="1233805" cy="213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93580" y="1377315"/>
            <a:ext cx="646430" cy="173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910955" y="1623695"/>
            <a:ext cx="1923415" cy="104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bject 10"/>
          <p:cNvSpPr/>
          <p:nvPr/>
        </p:nvSpPr>
        <p:spPr>
          <a:xfrm>
            <a:off x="10530205" y="3647440"/>
            <a:ext cx="1339215" cy="1338580"/>
          </a:xfrm>
          <a:custGeom>
            <a:avLst/>
            <a:gdLst/>
            <a:ahLst/>
            <a:cxnLst/>
            <a:rect l="l" t="t" r="r" b="b"/>
            <a:pathLst>
              <a:path w="1339214" h="1054735">
                <a:moveTo>
                  <a:pt x="1338872" y="1054735"/>
                </a:moveTo>
                <a:lnTo>
                  <a:pt x="0" y="1054735"/>
                </a:lnTo>
                <a:lnTo>
                  <a:pt x="0" y="0"/>
                </a:lnTo>
                <a:lnTo>
                  <a:pt x="1338872" y="0"/>
                </a:lnTo>
                <a:lnTo>
                  <a:pt x="1338872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016635"/>
                </a:lnTo>
                <a:lnTo>
                  <a:pt x="19050" y="1016635"/>
                </a:lnTo>
                <a:lnTo>
                  <a:pt x="38100" y="1035685"/>
                </a:lnTo>
                <a:lnTo>
                  <a:pt x="1338872" y="1035685"/>
                </a:lnTo>
                <a:lnTo>
                  <a:pt x="1338872" y="1054735"/>
                </a:lnTo>
                <a:close/>
              </a:path>
              <a:path w="1339214" h="105473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1339214" h="1054735">
                <a:moveTo>
                  <a:pt x="1300772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1300772" y="19050"/>
                </a:lnTo>
                <a:lnTo>
                  <a:pt x="1300772" y="38100"/>
                </a:lnTo>
                <a:close/>
              </a:path>
              <a:path w="1339214" h="1054735">
                <a:moveTo>
                  <a:pt x="1300772" y="1035685"/>
                </a:moveTo>
                <a:lnTo>
                  <a:pt x="1300772" y="19050"/>
                </a:lnTo>
                <a:lnTo>
                  <a:pt x="1319822" y="38100"/>
                </a:lnTo>
                <a:lnTo>
                  <a:pt x="1338872" y="38100"/>
                </a:lnTo>
                <a:lnTo>
                  <a:pt x="1338872" y="1016635"/>
                </a:lnTo>
                <a:lnTo>
                  <a:pt x="1319822" y="1016635"/>
                </a:lnTo>
                <a:lnTo>
                  <a:pt x="1300772" y="1035685"/>
                </a:lnTo>
                <a:close/>
              </a:path>
              <a:path w="1339214" h="1054735">
                <a:moveTo>
                  <a:pt x="1338872" y="38100"/>
                </a:moveTo>
                <a:lnTo>
                  <a:pt x="1319822" y="38100"/>
                </a:lnTo>
                <a:lnTo>
                  <a:pt x="1300772" y="19050"/>
                </a:lnTo>
                <a:lnTo>
                  <a:pt x="1338872" y="19050"/>
                </a:lnTo>
                <a:lnTo>
                  <a:pt x="1338872" y="38100"/>
                </a:lnTo>
                <a:close/>
              </a:path>
              <a:path w="1339214" h="1054735">
                <a:moveTo>
                  <a:pt x="38100" y="1035685"/>
                </a:moveTo>
                <a:lnTo>
                  <a:pt x="19050" y="1016635"/>
                </a:lnTo>
                <a:lnTo>
                  <a:pt x="38100" y="1016635"/>
                </a:lnTo>
                <a:lnTo>
                  <a:pt x="38100" y="1035685"/>
                </a:lnTo>
                <a:close/>
              </a:path>
              <a:path w="1339214" h="1054735">
                <a:moveTo>
                  <a:pt x="1300772" y="1035685"/>
                </a:moveTo>
                <a:lnTo>
                  <a:pt x="38100" y="1035685"/>
                </a:lnTo>
                <a:lnTo>
                  <a:pt x="38100" y="1016635"/>
                </a:lnTo>
                <a:lnTo>
                  <a:pt x="1300772" y="1016635"/>
                </a:lnTo>
                <a:lnTo>
                  <a:pt x="1300772" y="1035685"/>
                </a:lnTo>
                <a:close/>
              </a:path>
              <a:path w="1339214" h="1054735">
                <a:moveTo>
                  <a:pt x="1338872" y="1035685"/>
                </a:moveTo>
                <a:lnTo>
                  <a:pt x="1300772" y="1035685"/>
                </a:lnTo>
                <a:lnTo>
                  <a:pt x="1319822" y="1016635"/>
                </a:lnTo>
                <a:lnTo>
                  <a:pt x="1338872" y="1016635"/>
                </a:lnTo>
                <a:lnTo>
                  <a:pt x="1338872" y="10356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文本框 15"/>
          <p:cNvSpPr txBox="1"/>
          <p:nvPr/>
        </p:nvSpPr>
        <p:spPr>
          <a:xfrm>
            <a:off x="2443786" y="-693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21589" y="5787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连接符 5"/>
          <p:cNvCxnSpPr/>
          <p:nvPr/>
        </p:nvCxnSpPr>
        <p:spPr>
          <a:xfrm>
            <a:off x="850792" y="79138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14658" y="5787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0900" y="20320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学生端-----就业协议-----③毕业生与用人单位签约并盖章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036945" y="2473325"/>
            <a:ext cx="5295265" cy="2138045"/>
            <a:chOff x="1053854" y="5510387"/>
            <a:chExt cx="9078434" cy="3701143"/>
          </a:xfrm>
        </p:grpSpPr>
        <p:sp>
          <p:nvSpPr>
            <p:cNvPr id="25" name="圆角矩形 24"/>
            <p:cNvSpPr/>
            <p:nvPr/>
          </p:nvSpPr>
          <p:spPr>
            <a:xfrm>
              <a:off x="1053854" y="5510387"/>
              <a:ext cx="9078434" cy="3701143"/>
            </a:xfrm>
            <a:prstGeom prst="roundRect">
              <a:avLst>
                <a:gd name="adj" fmla="val 9871"/>
              </a:avLst>
            </a:prstGeom>
            <a:gradFill>
              <a:gsLst>
                <a:gs pos="75000">
                  <a:srgbClr val="FFFFFF"/>
                </a:gs>
                <a:gs pos="0">
                  <a:srgbClr val="DDDEDC"/>
                </a:gs>
              </a:gsLst>
              <a:lin ang="16200000" scaled="0"/>
            </a:gradFill>
            <a:ln>
              <a:noFill/>
            </a:ln>
            <a:effectLst>
              <a:outerShdw blurRad="292100" dist="165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376540" y="5698477"/>
              <a:ext cx="8433062" cy="3334389"/>
            </a:xfrm>
            <a:prstGeom prst="roundRect">
              <a:avLst>
                <a:gd name="adj" fmla="val 9871"/>
              </a:avLst>
            </a:prstGeom>
            <a:gradFill>
              <a:gsLst>
                <a:gs pos="50000">
                  <a:srgbClr val="FFFFFF"/>
                </a:gs>
                <a:gs pos="100000">
                  <a:srgbClr val="D5D5D5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2147862" y="3838575"/>
            <a:ext cx="2538730" cy="1054735"/>
          </a:xfrm>
          <a:custGeom>
            <a:avLst/>
            <a:gdLst/>
            <a:ahLst/>
            <a:cxnLst/>
            <a:rect l="l" t="t" r="r" b="b"/>
            <a:pathLst>
              <a:path w="2538729" h="1054735">
                <a:moveTo>
                  <a:pt x="2538425" y="1054735"/>
                </a:moveTo>
                <a:lnTo>
                  <a:pt x="0" y="1054735"/>
                </a:lnTo>
                <a:lnTo>
                  <a:pt x="0" y="0"/>
                </a:lnTo>
                <a:lnTo>
                  <a:pt x="2538425" y="0"/>
                </a:lnTo>
                <a:lnTo>
                  <a:pt x="2538425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016635"/>
                </a:lnTo>
                <a:lnTo>
                  <a:pt x="19050" y="1016635"/>
                </a:lnTo>
                <a:lnTo>
                  <a:pt x="38100" y="1035685"/>
                </a:lnTo>
                <a:lnTo>
                  <a:pt x="2538425" y="1035685"/>
                </a:lnTo>
                <a:lnTo>
                  <a:pt x="2538425" y="1054735"/>
                </a:lnTo>
                <a:close/>
              </a:path>
              <a:path w="2538729" h="105473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2538729" h="1054735">
                <a:moveTo>
                  <a:pt x="2500325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2500325" y="19050"/>
                </a:lnTo>
                <a:lnTo>
                  <a:pt x="2500325" y="38100"/>
                </a:lnTo>
                <a:close/>
              </a:path>
              <a:path w="2538729" h="1054735">
                <a:moveTo>
                  <a:pt x="2500325" y="1035685"/>
                </a:moveTo>
                <a:lnTo>
                  <a:pt x="2500325" y="19050"/>
                </a:lnTo>
                <a:lnTo>
                  <a:pt x="2519375" y="38100"/>
                </a:lnTo>
                <a:lnTo>
                  <a:pt x="2538425" y="38100"/>
                </a:lnTo>
                <a:lnTo>
                  <a:pt x="2538425" y="1016635"/>
                </a:lnTo>
                <a:lnTo>
                  <a:pt x="2519375" y="1016635"/>
                </a:lnTo>
                <a:lnTo>
                  <a:pt x="2500325" y="1035685"/>
                </a:lnTo>
                <a:close/>
              </a:path>
              <a:path w="2538729" h="1054735">
                <a:moveTo>
                  <a:pt x="2538425" y="38100"/>
                </a:moveTo>
                <a:lnTo>
                  <a:pt x="2519375" y="38100"/>
                </a:lnTo>
                <a:lnTo>
                  <a:pt x="2500325" y="19050"/>
                </a:lnTo>
                <a:lnTo>
                  <a:pt x="2538425" y="19050"/>
                </a:lnTo>
                <a:lnTo>
                  <a:pt x="2538425" y="38100"/>
                </a:lnTo>
                <a:close/>
              </a:path>
              <a:path w="2538729" h="1054735">
                <a:moveTo>
                  <a:pt x="38100" y="1035685"/>
                </a:moveTo>
                <a:lnTo>
                  <a:pt x="19050" y="1016635"/>
                </a:lnTo>
                <a:lnTo>
                  <a:pt x="38100" y="1016635"/>
                </a:lnTo>
                <a:lnTo>
                  <a:pt x="38100" y="1035685"/>
                </a:lnTo>
                <a:close/>
              </a:path>
              <a:path w="2538729" h="1054735">
                <a:moveTo>
                  <a:pt x="2500325" y="1035685"/>
                </a:moveTo>
                <a:lnTo>
                  <a:pt x="38100" y="1035685"/>
                </a:lnTo>
                <a:lnTo>
                  <a:pt x="38100" y="1016635"/>
                </a:lnTo>
                <a:lnTo>
                  <a:pt x="2500325" y="1016635"/>
                </a:lnTo>
                <a:lnTo>
                  <a:pt x="2500325" y="1035685"/>
                </a:lnTo>
                <a:close/>
              </a:path>
              <a:path w="2538729" h="1054735">
                <a:moveTo>
                  <a:pt x="2538425" y="1035685"/>
                </a:moveTo>
                <a:lnTo>
                  <a:pt x="2500325" y="1035685"/>
                </a:lnTo>
                <a:lnTo>
                  <a:pt x="2519375" y="1016635"/>
                </a:lnTo>
                <a:lnTo>
                  <a:pt x="2538425" y="1016635"/>
                </a:lnTo>
                <a:lnTo>
                  <a:pt x="2538425" y="10356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60490" y="2597150"/>
            <a:ext cx="4606290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spc="114" dirty="0">
                <a:latin typeface="微软雅黑" panose="020B0503020204020204" charset="-122"/>
                <a:cs typeface="微软雅黑" panose="020B0503020204020204" charset="-122"/>
              </a:rPr>
              <a:t>情况三：</a:t>
            </a:r>
            <a:r>
              <a:rPr sz="2400" spc="114" dirty="0">
                <a:latin typeface="微软雅黑" panose="020B0503020204020204" charset="-122"/>
                <a:cs typeface="微软雅黑" panose="020B0503020204020204" charset="-122"/>
              </a:rPr>
              <a:t>协议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书</a:t>
            </a:r>
            <a:r>
              <a:rPr sz="2400" spc="120" dirty="0">
                <a:latin typeface="微软雅黑" panose="020B0503020204020204" charset="-122"/>
                <a:cs typeface="微软雅黑" panose="020B0503020204020204" charset="-122"/>
              </a:rPr>
              <a:t>只盖</a:t>
            </a:r>
            <a:r>
              <a:rPr sz="2400" u="heavy" spc="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“用人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400" u="heavy" spc="-2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位 </a:t>
            </a:r>
            <a:endParaRPr sz="2400" u="heavy" spc="-24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u="heavy" spc="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或用人单位人</a:t>
            </a:r>
            <a:r>
              <a:rPr sz="2400" u="heavy" spc="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事部门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400" spc="204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120" dirty="0">
                <a:latin typeface="微软雅黑" panose="020B0503020204020204" charset="-122"/>
                <a:cs typeface="微软雅黑" panose="020B0503020204020204" charset="-122"/>
              </a:rPr>
              <a:t>章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400" dirty="0">
                <a:latin typeface="微软雅黑" panose="020B0503020204020204" charset="-122"/>
                <a:cs typeface="微软雅黑" panose="020B0503020204020204" charset="-122"/>
              </a:rPr>
              <a:t>且没有调档函，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档案户籍去原籍</a:t>
            </a:r>
            <a:r>
              <a:rPr lang="zh-CN"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6462" t="2312" b="5895"/>
          <a:stretch>
            <a:fillRect/>
          </a:stretch>
        </p:blipFill>
        <p:spPr>
          <a:xfrm>
            <a:off x="1040130" y="827405"/>
            <a:ext cx="4603115" cy="5822950"/>
          </a:xfrm>
          <a:prstGeom prst="rect">
            <a:avLst/>
          </a:prstGeom>
        </p:spPr>
      </p:pic>
      <p:sp>
        <p:nvSpPr>
          <p:cNvPr id="9" name="object 10"/>
          <p:cNvSpPr/>
          <p:nvPr/>
        </p:nvSpPr>
        <p:spPr>
          <a:xfrm>
            <a:off x="2616200" y="3838575"/>
            <a:ext cx="1511300" cy="1480185"/>
          </a:xfrm>
          <a:custGeom>
            <a:avLst/>
            <a:gdLst/>
            <a:ahLst/>
            <a:cxnLst/>
            <a:rect l="l" t="t" r="r" b="b"/>
            <a:pathLst>
              <a:path w="1339214" h="1054735">
                <a:moveTo>
                  <a:pt x="1338872" y="1054735"/>
                </a:moveTo>
                <a:lnTo>
                  <a:pt x="0" y="1054735"/>
                </a:lnTo>
                <a:lnTo>
                  <a:pt x="0" y="0"/>
                </a:lnTo>
                <a:lnTo>
                  <a:pt x="1338872" y="0"/>
                </a:lnTo>
                <a:lnTo>
                  <a:pt x="1338872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016635"/>
                </a:lnTo>
                <a:lnTo>
                  <a:pt x="19050" y="1016635"/>
                </a:lnTo>
                <a:lnTo>
                  <a:pt x="38100" y="1035685"/>
                </a:lnTo>
                <a:lnTo>
                  <a:pt x="1338872" y="1035685"/>
                </a:lnTo>
                <a:lnTo>
                  <a:pt x="1338872" y="1054735"/>
                </a:lnTo>
                <a:close/>
              </a:path>
              <a:path w="1339214" h="105473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1339214" h="1054735">
                <a:moveTo>
                  <a:pt x="1300772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1300772" y="19050"/>
                </a:lnTo>
                <a:lnTo>
                  <a:pt x="1300772" y="38100"/>
                </a:lnTo>
                <a:close/>
              </a:path>
              <a:path w="1339214" h="1054735">
                <a:moveTo>
                  <a:pt x="1300772" y="1035685"/>
                </a:moveTo>
                <a:lnTo>
                  <a:pt x="1300772" y="19050"/>
                </a:lnTo>
                <a:lnTo>
                  <a:pt x="1319822" y="38100"/>
                </a:lnTo>
                <a:lnTo>
                  <a:pt x="1338872" y="38100"/>
                </a:lnTo>
                <a:lnTo>
                  <a:pt x="1338872" y="1016635"/>
                </a:lnTo>
                <a:lnTo>
                  <a:pt x="1319822" y="1016635"/>
                </a:lnTo>
                <a:lnTo>
                  <a:pt x="1300772" y="1035685"/>
                </a:lnTo>
                <a:close/>
              </a:path>
              <a:path w="1339214" h="1054735">
                <a:moveTo>
                  <a:pt x="1338872" y="38100"/>
                </a:moveTo>
                <a:lnTo>
                  <a:pt x="1319822" y="38100"/>
                </a:lnTo>
                <a:lnTo>
                  <a:pt x="1300772" y="19050"/>
                </a:lnTo>
                <a:lnTo>
                  <a:pt x="1338872" y="19050"/>
                </a:lnTo>
                <a:lnTo>
                  <a:pt x="1338872" y="38100"/>
                </a:lnTo>
                <a:close/>
              </a:path>
              <a:path w="1339214" h="1054735">
                <a:moveTo>
                  <a:pt x="38100" y="1035685"/>
                </a:moveTo>
                <a:lnTo>
                  <a:pt x="19050" y="1016635"/>
                </a:lnTo>
                <a:lnTo>
                  <a:pt x="38100" y="1016635"/>
                </a:lnTo>
                <a:lnTo>
                  <a:pt x="38100" y="1035685"/>
                </a:lnTo>
                <a:close/>
              </a:path>
              <a:path w="1339214" h="1054735">
                <a:moveTo>
                  <a:pt x="1300772" y="1035685"/>
                </a:moveTo>
                <a:lnTo>
                  <a:pt x="38100" y="1035685"/>
                </a:lnTo>
                <a:lnTo>
                  <a:pt x="38100" y="1016635"/>
                </a:lnTo>
                <a:lnTo>
                  <a:pt x="1300772" y="1016635"/>
                </a:lnTo>
                <a:lnTo>
                  <a:pt x="1300772" y="1035685"/>
                </a:lnTo>
                <a:close/>
              </a:path>
              <a:path w="1339214" h="1054735">
                <a:moveTo>
                  <a:pt x="1338872" y="1035685"/>
                </a:moveTo>
                <a:lnTo>
                  <a:pt x="1300772" y="1035685"/>
                </a:lnTo>
                <a:lnTo>
                  <a:pt x="1319822" y="1016635"/>
                </a:lnTo>
                <a:lnTo>
                  <a:pt x="1338872" y="1016635"/>
                </a:lnTo>
                <a:lnTo>
                  <a:pt x="1338872" y="10356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2443786" y="-693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1589" y="57877"/>
            <a:ext cx="571500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连接符 5"/>
          <p:cNvCxnSpPr/>
          <p:nvPr/>
        </p:nvCxnSpPr>
        <p:spPr>
          <a:xfrm>
            <a:off x="850792" y="791387"/>
            <a:ext cx="10345350" cy="0"/>
          </a:xfrm>
          <a:prstGeom prst="line">
            <a:avLst/>
          </a:prstGeom>
          <a:ln>
            <a:solidFill>
              <a:srgbClr val="2C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14658" y="57877"/>
            <a:ext cx="156621" cy="733510"/>
          </a:xfrm>
          <a:prstGeom prst="rect">
            <a:avLst/>
          </a:prstGeom>
          <a:solidFill>
            <a:srgbClr val="2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0900" y="203200"/>
            <a:ext cx="1108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800" b="1" dirty="0">
                <a:solidFill>
                  <a:srgbClr val="2C675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学生端-----就业协议-----③毕业生与用人单位签约并盖章</a:t>
            </a:r>
            <a:endParaRPr kumimoji="1" lang="zh-CN" altLang="en-US" sz="2800" b="1" dirty="0">
              <a:solidFill>
                <a:srgbClr val="2C675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a*1_1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m1-1"/>
  <p:tag name="KSO_WM_UNIT_TYPE" val="m_h_a"/>
  <p:tag name="KSO_WM_UNIT_INDEX" val="1_1_1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2_4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LINE_FORE_SCHEMECOLOR_INDEX" val="6"/>
  <p:tag name="KSO_WM_UNIT_LINE_FILL_TYPE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a*1_3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m1-1"/>
  <p:tag name="KSO_WM_UNIT_TYPE" val="m_h_a"/>
  <p:tag name="KSO_WM_UNIT_INDEX" val="1_3_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4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LINE_FORE_SCHEMECOLOR_INDEX" val="7"/>
  <p:tag name="KSO_WM_UNIT_LINE_FILL_TYPE" val="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_1"/>
  <p:tag name="KSO_WM_UNIT_LAYERLEVEL" val="1_1"/>
  <p:tag name="KSO_WM_UNIT_ID" val="_12*m_i*1_1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WM_BEAUTIFY_SHAPE_IDENTITY" val="{9480e926-a10f-4c4b-af5d-e634d96f5bb9}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_2"/>
  <p:tag name="KSO_WM_UNIT_LAYERLEVEL" val="1_1"/>
  <p:tag name="KSO_WM_UNIT_ID" val="_12*m_i*1_2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WM_BEAUTIFY_SHAPE_IDENTITY" val="{382e7009-0150-4860-b4f2-b87e52835fdf}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_3"/>
  <p:tag name="KSO_WM_UNIT_LAYERLEVEL" val="1_1"/>
  <p:tag name="KSO_WM_UNIT_ID" val="_12*m_i*1_3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WM_BEAUTIFY_SHAPE_IDENTITY" val="{4a290a1b-acca-4e9a-9f0d-66044201cfab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_16"/>
  <p:tag name="KSO_WM_UNIT_LAYERLEVEL" val="1_1"/>
  <p:tag name="KSO_WM_UNIT_ID" val="_12*m_i*1_16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WM_BEAUTIFY_SHAPE_IDENTITY" val="{4ad5534e-e5b3-42bd-8aa8-7e6080438068}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_17"/>
  <p:tag name="KSO_WM_UNIT_LAYERLEVEL" val="1_1"/>
  <p:tag name="KSO_WM_UNIT_ID" val="_12*m_i*1_17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WM_BEAUTIFY_SHAPE_IDENTITY" val="{1add88df-671c-445c-b1d7-eab1f6f688bd}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_32"/>
  <p:tag name="KSO_WM_UNIT_LAYERLEVEL" val="1_1"/>
  <p:tag name="KSO_WM_UNIT_ID" val="_12*m_i*1_32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WM_BEAUTIFY_SHAPE_IDENTITY" val="{e2abf753-98e3-4a9f-bfc7-213354ce7a41}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a*1_1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m1-1"/>
  <p:tag name="KSO_WM_UNIT_TYPE" val="m_h_a"/>
  <p:tag name="KSO_WM_UNIT_INDEX" val="1_1_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1_4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4"/>
  <p:tag name="KSO_WM_UNIT_LINE_FORE_SCHEMECOLOR_INDEX" val="5"/>
  <p:tag name="KSO_WM_UNIT_LINE_FILL_TYPE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1_4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4"/>
  <p:tag name="KSO_WM_UNIT_LINE_FORE_SCHEMECOLOR_INDEX" val="5"/>
  <p:tag name="KSO_WM_UNI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1_3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3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1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3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3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2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3_2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2_5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5"/>
  <p:tag name="KSO_WM_UNIT_LINE_FORE_SCHEMECOLOR_INDEX" val="14"/>
  <p:tag name="KSO_WM_UNIT_LINE_FILL_TYPE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a*1_2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m1-1"/>
  <p:tag name="KSO_WM_UNIT_TYPE" val="m_h_a"/>
  <p:tag name="KSO_WM_UNIT_INDEX" val="1_2_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2_4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LINE_FORE_SCHEMECOLOR_INDEX" val="6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a*1_3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m1-1"/>
  <p:tag name="KSO_WM_UNIT_TYPE" val="m_h_a"/>
  <p:tag name="KSO_WM_UNIT_INDEX" val="1_3_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1_3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3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4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LINE_FORE_SCHEMECOLOR_INDEX" val="7"/>
  <p:tag name="KSO_WM_UNIT_LINE_FILL_TYPE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2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3_2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PP_MARK_KEY" val="888babcf-9ac5-4757-8a2c-e5756dce84f1"/>
  <p:tag name="COMMONDATA" val="eyJoZGlkIjoiNmMzNjYxZjc3NDFhODI5MmYxNTQ1NzA2N2YyYTNmMm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1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3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3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3_2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3_2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i*1_2_5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5"/>
  <p:tag name="KSO_WM_UNIT_LINE_FORE_SCHEMECOLOR_INDEX" val="14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2187_2*m_h_a*1_2_1"/>
  <p:tag name="KSO_WM_TEMPLATE_CATEGORY" val="diagram"/>
  <p:tag name="KSO_WM_TEMPLATE_INDEX" val="2022218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m1-1"/>
  <p:tag name="KSO_WM_UNIT_TYPE" val="m_h_a"/>
  <p:tag name="KSO_WM_UNIT_INDEX" val="1_2_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WPS 演示</Application>
  <PresentationFormat>宽屏</PresentationFormat>
  <Paragraphs>130</Paragraphs>
  <Slides>24</Slides>
  <Notes>109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Arial</vt:lpstr>
      <vt:lpstr>微软雅黑</vt:lpstr>
      <vt:lpstr>等线</vt:lpstr>
      <vt:lpstr>方正小标宋简体</vt:lpstr>
      <vt:lpstr>思源黑体 CN Bold</vt:lpstr>
      <vt:lpstr>黑体</vt:lpstr>
      <vt:lpstr>思源黑体 CN</vt:lpstr>
      <vt:lpstr>Calibri</vt:lpstr>
      <vt:lpstr>Arial Unicode MS</vt:lpstr>
      <vt:lpstr>Calibri Light</vt:lpstr>
      <vt:lpstr>思源黑体 CN</vt:lpstr>
      <vt:lpstr>思源黑体 CN Bold</vt:lpstr>
      <vt:lpstr>方正大黑体_GBK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何楷</cp:lastModifiedBy>
  <cp:revision>366</cp:revision>
  <dcterms:created xsi:type="dcterms:W3CDTF">2022-10-24T17:28:00Z</dcterms:created>
  <dcterms:modified xsi:type="dcterms:W3CDTF">2025-12-23T07:52:31Z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96CC95616B3842C99BFBF38B5FF7AC56_13</vt:lpwstr>
  </property>
  <property fmtid="{D5CDD505-2E9C-101B-9397-08002B2CF9AE}" pid="3" name="KSOProductBuildVer">
    <vt:lpwstr>2052-12.1.0.24034</vt:lpwstr>
  </property>
</Properties>
</file>